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86" r:id="rId5"/>
    <p:sldId id="257" r:id="rId6"/>
    <p:sldId id="288" r:id="rId7"/>
    <p:sldId id="289" r:id="rId8"/>
    <p:sldId id="297" r:id="rId9"/>
    <p:sldId id="294" r:id="rId10"/>
    <p:sldId id="302" r:id="rId11"/>
    <p:sldId id="299" r:id="rId12"/>
    <p:sldId id="300" r:id="rId13"/>
    <p:sldId id="301" r:id="rId14"/>
    <p:sldId id="29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646" autoAdjust="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8" d="100"/>
          <a:sy n="58" d="100"/>
        </p:scale>
        <p:origin x="237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190EA-5EEC-4300-B6AE-D9734C6C648E}" type="datetimeFigureOut">
              <a:rPr lang="en-US" smtClean="0"/>
              <a:t>7/8/2026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F3A6F-DEFA-45E0-9496-BEE7C2C6F3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7/8/2026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48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4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43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93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59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086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>
            <a:norm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71600"/>
            <a:ext cx="5486400" cy="4114800"/>
          </a:xfrm>
        </p:spPr>
        <p:txBody>
          <a:bodyPr anchor="ctr" anchorCtr="0"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124234B-E1C4-2616-9993-A23142AA69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38" y="1168400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2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0" y="457200"/>
            <a:ext cx="5120640" cy="3200400"/>
          </a:xfrm>
        </p:spPr>
        <p:txBody>
          <a:bodyPr anchor="b" anchorCtr="0"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3DBBF-E63D-81E5-E7CE-32F6F2C2F9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43598" y="3657600"/>
            <a:ext cx="5120640" cy="182880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4033732-ADA1-C540-7276-3FF5CDEF2C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238" y="1157224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85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anchor="b">
            <a:noAutofit/>
          </a:bodyPr>
          <a:lstStyle>
            <a:lvl1pPr>
              <a:defRPr sz="4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sz="2000">
                <a:solidFill>
                  <a:schemeClr val="bg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sz="2000">
                <a:solidFill>
                  <a:schemeClr val="bg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sz="2000">
                <a:solidFill>
                  <a:schemeClr val="bg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sz="2000">
                <a:solidFill>
                  <a:schemeClr val="bg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9F46B00-4AE8-52A2-6926-FC2F5DD1F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364" y="0"/>
            <a:ext cx="12194364" cy="6858000"/>
            <a:chOff x="-2364" y="0"/>
            <a:chExt cx="12194364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rot="5400000">
              <a:off x="8580896" y="0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>
              <a:off x="-2364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2587417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9489" y="457199"/>
            <a:ext cx="5943599" cy="1920240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BBDFA0C-B372-969D-6C8A-F664A4BF8D41}"/>
              </a:ext>
            </a:extLst>
          </p:cNvPr>
          <p:cNvSpPr>
            <a:spLocks noGrp="1" noChangeAspect="1"/>
          </p:cNvSpPr>
          <p:nvPr>
            <p:ph idx="17" hasCustomPrompt="1"/>
          </p:nvPr>
        </p:nvSpPr>
        <p:spPr>
          <a:xfrm>
            <a:off x="823108" y="640080"/>
            <a:ext cx="4297680" cy="429768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347663" indent="0" algn="ctr">
              <a:buFont typeface="Arial" panose="020B0604020202020204" pitchFamily="34" charset="0"/>
              <a:buNone/>
              <a:defRPr sz="2000">
                <a:latin typeface="+mn-lt"/>
              </a:defRPr>
            </a:lvl2pPr>
            <a:lvl3pPr marL="6858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3pPr>
            <a:lvl4pPr marL="9144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4pPr>
            <a:lvl5pPr marL="11430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8D2CC-EE75-85FA-1577-88C0BEC7B10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549490" y="2706369"/>
            <a:ext cx="5943600" cy="3383279"/>
          </a:xfrm>
        </p:spPr>
        <p:txBody>
          <a:bodyPr>
            <a:normAutofit/>
          </a:bodyPr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146304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656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74" r:id="rId4"/>
    <p:sldLayoutId id="2147483671" r:id="rId5"/>
    <p:sldLayoutId id="2147483659" r:id="rId6"/>
    <p:sldLayoutId id="2147483668" r:id="rId7"/>
    <p:sldLayoutId id="2147483669" r:id="rId8"/>
    <p:sldLayoutId id="2147483676" r:id="rId9"/>
    <p:sldLayoutId id="2147483661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cco-logistic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facebook.com/profile.php?id=61591188500216" TargetMode="External"/><Relationship Id="rId4" Type="http://schemas.openxmlformats.org/officeDocument/2006/relationships/hyperlink" Target="https://www.linkedin.com/in/bacco-logistics-308a17417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cco-logistics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48DD4-4828-CE87-0C5C-42BE175E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813" y="5526253"/>
            <a:ext cx="7109733" cy="561976"/>
          </a:xfrm>
        </p:spPr>
        <p:txBody>
          <a:bodyPr anchor="b">
            <a:normAutofit/>
          </a:bodyPr>
          <a:lstStyle/>
          <a:p>
            <a:r>
              <a:rPr lang="en-US" sz="3600" dirty="0" err="1"/>
              <a:t>Ihr</a:t>
            </a:r>
            <a:r>
              <a:rPr lang="en-US" sz="3600" dirty="0"/>
              <a:t> </a:t>
            </a:r>
            <a:r>
              <a:rPr lang="en-US" sz="3600" dirty="0" err="1"/>
              <a:t>zuverlässiger</a:t>
            </a:r>
            <a:r>
              <a:rPr lang="en-US" sz="3600" dirty="0"/>
              <a:t> </a:t>
            </a:r>
            <a:r>
              <a:rPr lang="en-US" sz="3600" dirty="0" err="1"/>
              <a:t>Logistikpartner</a:t>
            </a:r>
            <a:r>
              <a:rPr lang="en-US" sz="3600" dirty="0"/>
              <a:t>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F37A530-5339-3AC9-A75C-2C594783FB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9915" y="235206"/>
            <a:ext cx="9194801" cy="5172075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DD2F52B-9D67-61EB-2FFC-3FE69A0ECF41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4"/>
          <a:stretch>
            <a:fillRect/>
          </a:stretch>
        </p:blipFill>
        <p:spPr>
          <a:xfrm>
            <a:off x="20445" y="5288309"/>
            <a:ext cx="1146368" cy="103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7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9489" y="1386347"/>
            <a:ext cx="2699776" cy="1022556"/>
          </a:xfrm>
        </p:spPr>
        <p:txBody>
          <a:bodyPr anchor="b">
            <a:normAutofit/>
          </a:bodyPr>
          <a:lstStyle/>
          <a:p>
            <a:r>
              <a:rPr lang="en-US" dirty="0"/>
              <a:t>Agenda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992472-14BA-0639-EC0A-AED06E66B622}"/>
              </a:ext>
            </a:extLst>
          </p:cNvPr>
          <p:cNvPicPr>
            <a:picLocks noGrp="1" noChangeAspect="1"/>
          </p:cNvPicPr>
          <p:nvPr>
            <p:ph idx="17"/>
          </p:nvPr>
        </p:nvPicPr>
        <p:blipFill>
          <a:blip r:embed="rId3"/>
          <a:stretch>
            <a:fillRect/>
          </a:stretch>
        </p:blipFill>
        <p:spPr>
          <a:xfrm>
            <a:off x="609601" y="939395"/>
            <a:ext cx="3903406" cy="3533948"/>
          </a:xfrm>
          <a:prstGeom prst="ellipse">
            <a:avLst/>
          </a:prstGeom>
          <a:solidFill>
            <a:srgbClr val="DAE5EF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49490" y="2706369"/>
            <a:ext cx="5943600" cy="3383279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>
              <a:buAutoNum type="arabicPeriod"/>
            </a:pPr>
            <a:r>
              <a:rPr lang="en-US" dirty="0" err="1"/>
              <a:t>Unternehmensvorstellung</a:t>
            </a:r>
            <a:r>
              <a:rPr lang="en-US" dirty="0"/>
              <a:t> </a:t>
            </a:r>
            <a:endParaRPr lang="sr-Latn-RS" dirty="0"/>
          </a:p>
          <a:p>
            <a:pPr marL="457200" indent="-457200">
              <a:buAutoNum type="arabicPeriod"/>
            </a:pPr>
            <a:r>
              <a:rPr lang="en-US" dirty="0" err="1"/>
              <a:t>Logistiklösungen</a:t>
            </a:r>
            <a:r>
              <a:rPr lang="en-US" dirty="0"/>
              <a:t> und </a:t>
            </a:r>
            <a:r>
              <a:rPr lang="en-US" dirty="0" err="1"/>
              <a:t>Dienstleistungen</a:t>
            </a:r>
            <a:endParaRPr lang="sr-Latn-RS" dirty="0"/>
          </a:p>
          <a:p>
            <a:pPr marL="457200" indent="-457200">
              <a:buAutoNum type="arabicPeriod"/>
            </a:pPr>
            <a:r>
              <a:rPr lang="en-US" dirty="0"/>
              <a:t> </a:t>
            </a:r>
            <a:r>
              <a:rPr lang="en-US" dirty="0" err="1"/>
              <a:t>Partnernetzwerk</a:t>
            </a:r>
            <a:r>
              <a:rPr lang="en-US" dirty="0"/>
              <a:t> und </a:t>
            </a:r>
            <a:r>
              <a:rPr lang="en-US" dirty="0" err="1"/>
              <a:t>Marktabdeckung</a:t>
            </a:r>
            <a:endParaRPr lang="sr-Latn-RS" dirty="0"/>
          </a:p>
          <a:p>
            <a:pPr marL="457200" indent="-457200">
              <a:buAutoNum type="arabicPeriod"/>
            </a:pPr>
            <a:r>
              <a:rPr lang="en-US" dirty="0"/>
              <a:t> Operative </a:t>
            </a:r>
            <a:r>
              <a:rPr lang="en-US" dirty="0" err="1"/>
              <a:t>Effizienz</a:t>
            </a:r>
            <a:r>
              <a:rPr lang="en-US" dirty="0"/>
              <a:t> und </a:t>
            </a:r>
            <a:r>
              <a:rPr lang="en-US" dirty="0" err="1"/>
              <a:t>Zuverlässigkeit</a:t>
            </a:r>
            <a:r>
              <a:rPr lang="en-US" dirty="0"/>
              <a:t> </a:t>
            </a:r>
            <a:endParaRPr lang="sr-Latn-RS" dirty="0"/>
          </a:p>
          <a:p>
            <a:pPr marL="457200" indent="-457200">
              <a:buAutoNum type="arabicPeriod"/>
            </a:pPr>
            <a:r>
              <a:rPr lang="en-US" dirty="0" err="1"/>
              <a:t>Vorteile</a:t>
            </a:r>
            <a:r>
              <a:rPr lang="en-US" dirty="0"/>
              <a:t> für </a:t>
            </a:r>
            <a:r>
              <a:rPr lang="en-US" dirty="0" err="1"/>
              <a:t>Geschäftspartner</a:t>
            </a:r>
            <a:endParaRPr lang="sr-Latn-RS" dirty="0"/>
          </a:p>
          <a:p>
            <a:pPr marL="457200" indent="-457200">
              <a:buAutoNum type="arabicPeriod"/>
            </a:pPr>
            <a:r>
              <a:rPr lang="en-US" dirty="0" err="1"/>
              <a:t>Kooperationsmöglichkeiten</a:t>
            </a:r>
            <a:endParaRPr lang="sr-Latn-RS" dirty="0"/>
          </a:p>
          <a:p>
            <a:pPr marL="457200" indent="-457200">
              <a:buAutoNum type="arabicPeriod"/>
            </a:pPr>
            <a:r>
              <a:rPr lang="en-US" dirty="0" err="1"/>
              <a:t>Kontaktinformationen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E190-899A-46D2-989D-C4BC6A46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1009650"/>
            <a:ext cx="6614433" cy="780247"/>
          </a:xfrm>
        </p:spPr>
        <p:txBody>
          <a:bodyPr anchor="b">
            <a:normAutofit/>
          </a:bodyPr>
          <a:lstStyle/>
          <a:p>
            <a:r>
              <a:rPr lang="en-US" dirty="0" err="1"/>
              <a:t>Unternehmensvorstellung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C9DE8-A5CC-4BE1-0DE5-CB15D01A7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23984"/>
            <a:ext cx="4663440" cy="333283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Bacco Logistics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internationales</a:t>
            </a:r>
            <a:r>
              <a:rPr lang="en-US" dirty="0"/>
              <a:t> </a:t>
            </a:r>
            <a:r>
              <a:rPr lang="en-US" dirty="0" err="1"/>
              <a:t>Logistikunternehmen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Hauptsitz</a:t>
            </a:r>
            <a:r>
              <a:rPr lang="en-US" dirty="0"/>
              <a:t> in Stuttgart, Deutschland, </a:t>
            </a:r>
            <a:r>
              <a:rPr lang="en-US" dirty="0" err="1"/>
              <a:t>sowie</a:t>
            </a:r>
            <a:r>
              <a:rPr lang="en-US" dirty="0"/>
              <a:t> </a:t>
            </a:r>
            <a:r>
              <a:rPr lang="en-US" dirty="0" err="1"/>
              <a:t>einem</a:t>
            </a:r>
            <a:r>
              <a:rPr lang="en-US" dirty="0"/>
              <a:t> </a:t>
            </a:r>
            <a:r>
              <a:rPr lang="en-US" dirty="0" err="1"/>
              <a:t>operativen</a:t>
            </a:r>
            <a:r>
              <a:rPr lang="en-US" dirty="0"/>
              <a:t> </a:t>
            </a:r>
            <a:r>
              <a:rPr lang="en-US" dirty="0" err="1"/>
              <a:t>Büro</a:t>
            </a:r>
            <a:r>
              <a:rPr lang="en-US" dirty="0"/>
              <a:t> in </a:t>
            </a:r>
            <a:r>
              <a:rPr lang="en-US" dirty="0" err="1"/>
              <a:t>Belgrad</a:t>
            </a:r>
            <a:r>
              <a:rPr lang="en-US" dirty="0"/>
              <a:t>, </a:t>
            </a:r>
            <a:r>
              <a:rPr lang="en-US" dirty="0" err="1"/>
              <a:t>Serbien</a:t>
            </a:r>
            <a:r>
              <a:rPr lang="en-US" dirty="0"/>
              <a:t>.</a:t>
            </a:r>
            <a:endParaRPr lang="sr-Latn-RS" dirty="0"/>
          </a:p>
          <a:p>
            <a:endParaRPr lang="en-US" dirty="0"/>
          </a:p>
          <a:p>
            <a:r>
              <a:rPr lang="en-US" dirty="0"/>
              <a:t>Wir </a:t>
            </a:r>
            <a:r>
              <a:rPr lang="en-US" dirty="0" err="1"/>
              <a:t>sind</a:t>
            </a:r>
            <a:r>
              <a:rPr lang="en-US" dirty="0"/>
              <a:t> </a:t>
            </a:r>
            <a:r>
              <a:rPr lang="en-US" dirty="0" err="1"/>
              <a:t>spezialisiert</a:t>
            </a:r>
            <a:r>
              <a:rPr lang="en-US" dirty="0"/>
              <a:t> auf die </a:t>
            </a:r>
            <a:r>
              <a:rPr lang="en-US" dirty="0" err="1"/>
              <a:t>Organisation</a:t>
            </a:r>
            <a:r>
              <a:rPr lang="en-US" dirty="0"/>
              <a:t> </a:t>
            </a:r>
            <a:r>
              <a:rPr lang="en-US" dirty="0" err="1"/>
              <a:t>internationaler</a:t>
            </a:r>
            <a:r>
              <a:rPr lang="en-US" dirty="0"/>
              <a:t> Transporte und </a:t>
            </a:r>
            <a:r>
              <a:rPr lang="en-US" dirty="0" err="1"/>
              <a:t>Logistiklösungen</a:t>
            </a:r>
            <a:r>
              <a:rPr lang="en-US" dirty="0"/>
              <a:t>, die </a:t>
            </a:r>
            <a:r>
              <a:rPr lang="en-US" dirty="0" err="1"/>
              <a:t>europäische</a:t>
            </a:r>
            <a:r>
              <a:rPr lang="en-US" dirty="0"/>
              <a:t> und </a:t>
            </a:r>
            <a:r>
              <a:rPr lang="en-US" dirty="0" err="1"/>
              <a:t>globale</a:t>
            </a:r>
            <a:r>
              <a:rPr lang="en-US" dirty="0"/>
              <a:t> </a:t>
            </a:r>
            <a:r>
              <a:rPr lang="en-US" dirty="0" err="1"/>
              <a:t>Märkte</a:t>
            </a:r>
            <a:r>
              <a:rPr lang="en-US" dirty="0"/>
              <a:t> </a:t>
            </a:r>
            <a:r>
              <a:rPr lang="en-US" dirty="0" err="1"/>
              <a:t>miteinander</a:t>
            </a:r>
            <a:r>
              <a:rPr lang="en-US" dirty="0"/>
              <a:t> </a:t>
            </a:r>
            <a:r>
              <a:rPr lang="en-US" dirty="0" err="1"/>
              <a:t>verbinden</a:t>
            </a:r>
            <a:r>
              <a:rPr lang="en-US" dirty="0"/>
              <a:t>. Unser Ziel </a:t>
            </a:r>
            <a:r>
              <a:rPr lang="en-US" dirty="0" err="1"/>
              <a:t>ist</a:t>
            </a:r>
            <a:r>
              <a:rPr lang="en-US" dirty="0"/>
              <a:t> es, </a:t>
            </a:r>
            <a:r>
              <a:rPr lang="en-US" dirty="0" err="1"/>
              <a:t>unseren</a:t>
            </a:r>
            <a:r>
              <a:rPr lang="en-US" dirty="0"/>
              <a:t> Kunden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zuverlässige</a:t>
            </a:r>
            <a:r>
              <a:rPr lang="en-US" dirty="0"/>
              <a:t>, flexible und </a:t>
            </a:r>
            <a:r>
              <a:rPr lang="en-US" dirty="0" err="1"/>
              <a:t>kosteneffiziente</a:t>
            </a:r>
            <a:r>
              <a:rPr lang="en-US" dirty="0"/>
              <a:t> </a:t>
            </a:r>
            <a:r>
              <a:rPr lang="en-US" dirty="0" err="1"/>
              <a:t>logistische</a:t>
            </a:r>
            <a:r>
              <a:rPr lang="en-US" dirty="0"/>
              <a:t> </a:t>
            </a:r>
            <a:r>
              <a:rPr lang="en-US" dirty="0" err="1"/>
              <a:t>Unterstützung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bieten</a:t>
            </a:r>
            <a:r>
              <a:rPr lang="en-US" dirty="0"/>
              <a:t>, die auf </a:t>
            </a:r>
            <a:r>
              <a:rPr lang="en-US" dirty="0" err="1"/>
              <a:t>ihre</a:t>
            </a:r>
            <a:r>
              <a:rPr lang="en-US" dirty="0"/>
              <a:t> </a:t>
            </a:r>
            <a:r>
              <a:rPr lang="en-US" dirty="0" err="1"/>
              <a:t>individuellen</a:t>
            </a:r>
            <a:r>
              <a:rPr lang="en-US" dirty="0"/>
              <a:t> </a:t>
            </a:r>
            <a:r>
              <a:rPr lang="en-US" dirty="0" err="1"/>
              <a:t>Geschäftsanforderungen</a:t>
            </a:r>
            <a:r>
              <a:rPr lang="en-US" dirty="0"/>
              <a:t> </a:t>
            </a:r>
            <a:r>
              <a:rPr lang="en-US" dirty="0" err="1"/>
              <a:t>zugeschnitten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.</a:t>
            </a:r>
            <a:endParaRPr lang="sr-Latn-RS" dirty="0"/>
          </a:p>
          <a:p>
            <a:endParaRPr lang="en-US" dirty="0"/>
          </a:p>
          <a:p>
            <a:r>
              <a:rPr lang="en-US" dirty="0"/>
              <a:t>Durch die </a:t>
            </a:r>
            <a:r>
              <a:rPr lang="en-US" dirty="0" err="1"/>
              <a:t>Kombination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lokalem</a:t>
            </a:r>
            <a:r>
              <a:rPr lang="en-US" dirty="0"/>
              <a:t> </a:t>
            </a:r>
            <a:r>
              <a:rPr lang="en-US" dirty="0" err="1"/>
              <a:t>Marktverständnis</a:t>
            </a:r>
            <a:r>
              <a:rPr lang="en-US" dirty="0"/>
              <a:t> und </a:t>
            </a:r>
            <a:r>
              <a:rPr lang="en-US" dirty="0" err="1"/>
              <a:t>einem</a:t>
            </a:r>
            <a:r>
              <a:rPr lang="en-US" dirty="0"/>
              <a:t> </a:t>
            </a:r>
            <a:r>
              <a:rPr lang="en-US" dirty="0" err="1"/>
              <a:t>internationalen</a:t>
            </a:r>
            <a:r>
              <a:rPr lang="en-US" dirty="0"/>
              <a:t> </a:t>
            </a:r>
            <a:r>
              <a:rPr lang="en-US" dirty="0" err="1"/>
              <a:t>Netzwerk</a:t>
            </a:r>
            <a:r>
              <a:rPr lang="en-US" dirty="0"/>
              <a:t> von </a:t>
            </a:r>
            <a:r>
              <a:rPr lang="en-US" dirty="0" err="1"/>
              <a:t>Transportpartnern</a:t>
            </a:r>
            <a:r>
              <a:rPr lang="en-US" dirty="0"/>
              <a:t> </a:t>
            </a:r>
            <a:r>
              <a:rPr lang="en-US" dirty="0" err="1"/>
              <a:t>ermöglichen</a:t>
            </a:r>
            <a:r>
              <a:rPr lang="en-US" dirty="0"/>
              <a:t> </a:t>
            </a:r>
            <a:r>
              <a:rPr lang="en-US" dirty="0" err="1"/>
              <a:t>wir</a:t>
            </a:r>
            <a:r>
              <a:rPr lang="en-US" dirty="0"/>
              <a:t> </a:t>
            </a:r>
            <a:r>
              <a:rPr lang="en-US" dirty="0" err="1"/>
              <a:t>einen</a:t>
            </a:r>
            <a:r>
              <a:rPr lang="en-US" dirty="0"/>
              <a:t> </a:t>
            </a:r>
            <a:r>
              <a:rPr lang="en-US" dirty="0" err="1"/>
              <a:t>effizienten</a:t>
            </a:r>
            <a:r>
              <a:rPr lang="en-US" dirty="0"/>
              <a:t> </a:t>
            </a:r>
            <a:r>
              <a:rPr lang="en-US" dirty="0" err="1"/>
              <a:t>Warenfluss</a:t>
            </a:r>
            <a:r>
              <a:rPr lang="en-US" dirty="0"/>
              <a:t> in </a:t>
            </a:r>
            <a:r>
              <a:rPr lang="en-US" dirty="0" err="1"/>
              <a:t>ganz</a:t>
            </a:r>
            <a:r>
              <a:rPr lang="en-US" dirty="0"/>
              <a:t> Europa und </a:t>
            </a:r>
            <a:r>
              <a:rPr lang="en-US" dirty="0" err="1"/>
              <a:t>Asien</a:t>
            </a:r>
            <a:r>
              <a:rPr lang="en-US" dirty="0"/>
              <a:t>.</a:t>
            </a:r>
            <a:endParaRPr lang="sr-Latn-RS" sz="1400" dirty="0"/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42FE917-01FF-4B59-1045-61D452AA9883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6624358" y="2023984"/>
            <a:ext cx="4537863" cy="3332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9750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F5EE67-DE83-C00F-F31C-58A2B462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014" y="276225"/>
            <a:ext cx="9347211" cy="970136"/>
          </a:xfrm>
        </p:spPr>
        <p:txBody>
          <a:bodyPr anchor="b">
            <a:normAutofit/>
          </a:bodyPr>
          <a:lstStyle/>
          <a:p>
            <a:r>
              <a:rPr lang="en-US" dirty="0" err="1"/>
              <a:t>Logistiklösungen</a:t>
            </a:r>
            <a:r>
              <a:rPr lang="en-US" dirty="0"/>
              <a:t> und </a:t>
            </a:r>
            <a:r>
              <a:rPr lang="en-US" dirty="0" err="1"/>
              <a:t>Dienstleistungen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7743C-9A64-6DD7-26EC-7870E2484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066" y="1484067"/>
            <a:ext cx="4927609" cy="3821358"/>
          </a:xfrm>
        </p:spPr>
        <p:txBody>
          <a:bodyPr>
            <a:normAutofit fontScale="85000" lnSpcReduction="10000"/>
          </a:bodyPr>
          <a:lstStyle/>
          <a:p>
            <a:r>
              <a:rPr lang="en-US" sz="2400" b="1" dirty="0"/>
              <a:t>🚛 </a:t>
            </a:r>
            <a:r>
              <a:rPr lang="en-US" sz="2400" b="1" dirty="0" err="1"/>
              <a:t>Straßentransport</a:t>
            </a:r>
            <a:endParaRPr lang="en-US" sz="2400" b="1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FTL- und LTL-Transporte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err="1"/>
              <a:t>Warenverteilung</a:t>
            </a:r>
            <a:r>
              <a:rPr lang="en-US" sz="2400" dirty="0"/>
              <a:t> in </a:t>
            </a:r>
            <a:r>
              <a:rPr lang="en-US" sz="2400" dirty="0" err="1"/>
              <a:t>ganz</a:t>
            </a:r>
            <a:r>
              <a:rPr lang="en-US" sz="2400" dirty="0"/>
              <a:t> Europa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err="1"/>
              <a:t>Direkt</a:t>
            </a:r>
            <a:r>
              <a:rPr lang="en-US" sz="2400" dirty="0"/>
              <a:t>- und </a:t>
            </a:r>
            <a:r>
              <a:rPr lang="en-US" sz="2400" dirty="0" err="1"/>
              <a:t>Sammelgutversendungen</a:t>
            </a:r>
            <a:r>
              <a:rPr lang="en-US" sz="2400" dirty="0"/>
              <a:t> </a:t>
            </a:r>
            <a:endParaRPr lang="sr-Latn-RS" sz="2400" dirty="0"/>
          </a:p>
          <a:p>
            <a:endParaRPr lang="en-US" sz="2400" dirty="0"/>
          </a:p>
          <a:p>
            <a:r>
              <a:rPr lang="en-US" sz="2400" b="1" dirty="0"/>
              <a:t>🛳️ </a:t>
            </a:r>
            <a:r>
              <a:rPr lang="en-US" sz="2400" b="1" dirty="0" err="1"/>
              <a:t>Seetransport</a:t>
            </a:r>
            <a:endParaRPr lang="en-US" sz="2400" b="1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FCL- und LCL-</a:t>
            </a:r>
            <a:r>
              <a:rPr lang="en-US" sz="2400" dirty="0" err="1"/>
              <a:t>Sendungen</a:t>
            </a:r>
            <a:r>
              <a:rPr lang="en-US" sz="24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/>
              <a:t>Import und Export von Waren </a:t>
            </a:r>
            <a:r>
              <a:rPr lang="en-US" sz="2400" dirty="0" err="1"/>
              <a:t>aus</a:t>
            </a:r>
            <a:r>
              <a:rPr lang="en-US" sz="2400" dirty="0"/>
              <a:t> </a:t>
            </a:r>
            <a:r>
              <a:rPr lang="en-US" sz="2400" dirty="0" err="1"/>
              <a:t>Asien</a:t>
            </a:r>
            <a:r>
              <a:rPr lang="en-US" sz="2400" dirty="0"/>
              <a:t> und </a:t>
            </a:r>
            <a:r>
              <a:rPr lang="en-US" sz="2400" dirty="0" err="1"/>
              <a:t>anderen</a:t>
            </a:r>
            <a:r>
              <a:rPr lang="en-US" sz="2400" dirty="0"/>
              <a:t> </a:t>
            </a:r>
            <a:r>
              <a:rPr lang="en-US" sz="2400" dirty="0" err="1"/>
              <a:t>weltweiten</a:t>
            </a:r>
            <a:r>
              <a:rPr lang="en-US" sz="2400" dirty="0"/>
              <a:t> </a:t>
            </a:r>
            <a:r>
              <a:rPr lang="en-US" sz="2400" dirty="0" err="1"/>
              <a:t>Märkten</a:t>
            </a:r>
            <a:r>
              <a:rPr lang="en-US" sz="24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err="1"/>
              <a:t>Organisation</a:t>
            </a:r>
            <a:r>
              <a:rPr lang="en-US" sz="2400" dirty="0"/>
              <a:t> des </a:t>
            </a:r>
            <a:r>
              <a:rPr lang="en-US" sz="2400" dirty="0" err="1"/>
              <a:t>gesamten</a:t>
            </a:r>
            <a:r>
              <a:rPr lang="en-US" sz="2400" dirty="0"/>
              <a:t> </a:t>
            </a:r>
            <a:r>
              <a:rPr lang="en-US" sz="2400" dirty="0" err="1"/>
              <a:t>Transportprozesses</a:t>
            </a:r>
            <a:endParaRPr 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10AE5F-9C37-612A-1368-9D47A2FDE7DB}"/>
              </a:ext>
            </a:extLst>
          </p:cNvPr>
          <p:cNvSpPr txBox="1"/>
          <p:nvPr/>
        </p:nvSpPr>
        <p:spPr>
          <a:xfrm>
            <a:off x="6096000" y="1484067"/>
            <a:ext cx="4927609" cy="382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✈️ </a:t>
            </a:r>
            <a:r>
              <a:rPr lang="en-US" b="1" dirty="0" err="1"/>
              <a:t>Luftfracht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Express- und </a:t>
            </a:r>
            <a:r>
              <a:rPr lang="en-US" dirty="0" err="1"/>
              <a:t>zeitkritische</a:t>
            </a:r>
            <a:r>
              <a:rPr lang="en-US" dirty="0"/>
              <a:t> </a:t>
            </a:r>
            <a:r>
              <a:rPr lang="en-US" dirty="0" err="1"/>
              <a:t>Sendungen</a:t>
            </a:r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/>
              <a:t>Internationaler</a:t>
            </a:r>
            <a:r>
              <a:rPr lang="en-US" dirty="0"/>
              <a:t> </a:t>
            </a:r>
            <a:r>
              <a:rPr lang="en-US" dirty="0" err="1"/>
              <a:t>weltweiter</a:t>
            </a:r>
            <a:r>
              <a:rPr lang="en-US" dirty="0"/>
              <a:t> </a:t>
            </a:r>
            <a:r>
              <a:rPr lang="en-US" dirty="0" err="1"/>
              <a:t>Warentransport</a:t>
            </a:r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Door-to-Door-</a:t>
            </a:r>
            <a:r>
              <a:rPr lang="en-US" dirty="0" err="1"/>
              <a:t>Logistiklösungen</a:t>
            </a:r>
            <a:r>
              <a:rPr lang="en-US" dirty="0"/>
              <a:t> </a:t>
            </a:r>
            <a:endParaRPr lang="sr-Latn-RS" dirty="0"/>
          </a:p>
          <a:p>
            <a:endParaRPr lang="sr-Latn-RS" dirty="0"/>
          </a:p>
          <a:p>
            <a:endParaRPr lang="en-US" dirty="0"/>
          </a:p>
          <a:p>
            <a:r>
              <a:rPr lang="en-US" b="1" dirty="0"/>
              <a:t>🗺️ </a:t>
            </a:r>
            <a:r>
              <a:rPr lang="en-US" b="1" dirty="0" err="1"/>
              <a:t>Logistische</a:t>
            </a:r>
            <a:r>
              <a:rPr lang="en-US" b="1" dirty="0"/>
              <a:t> </a:t>
            </a:r>
            <a:r>
              <a:rPr lang="en-US" b="1" dirty="0" err="1"/>
              <a:t>Koordination</a:t>
            </a:r>
            <a:endParaRPr lang="en-US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/>
              <a:t>Transportplanung</a:t>
            </a:r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/>
              <a:t>Sendungsverfolgung</a:t>
            </a:r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Kommunikation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allen</a:t>
            </a:r>
            <a:r>
              <a:rPr lang="en-US" dirty="0"/>
              <a:t> </a:t>
            </a:r>
            <a:r>
              <a:rPr lang="en-US" dirty="0" err="1"/>
              <a:t>Beteiligten</a:t>
            </a:r>
            <a:r>
              <a:rPr lang="en-US" dirty="0"/>
              <a:t> in der </a:t>
            </a:r>
            <a:r>
              <a:rPr lang="en-US" dirty="0" err="1"/>
              <a:t>Lieferkette</a:t>
            </a:r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/>
              <a:t>Optimierung</a:t>
            </a:r>
            <a:r>
              <a:rPr lang="en-US" dirty="0"/>
              <a:t> der </a:t>
            </a:r>
            <a:r>
              <a:rPr lang="en-US" dirty="0" err="1"/>
              <a:t>Transportkosten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338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AA093-E00B-31E9-0A13-71142E30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569" y="800444"/>
            <a:ext cx="4896666" cy="760973"/>
          </a:xfrm>
        </p:spPr>
        <p:txBody>
          <a:bodyPr anchor="b">
            <a:normAutofit/>
          </a:bodyPr>
          <a:lstStyle/>
          <a:p>
            <a:r>
              <a:rPr lang="en-US" dirty="0" err="1"/>
              <a:t>Marktabdeckung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2C8177-F0B6-B02C-3682-183D8307E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258" y="1990725"/>
            <a:ext cx="5115742" cy="760973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/>
              <a:t>Unser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liegt</a:t>
            </a:r>
            <a:r>
              <a:rPr lang="en-US" dirty="0"/>
              <a:t> auf der </a:t>
            </a:r>
            <a:r>
              <a:rPr lang="en-US" dirty="0" err="1"/>
              <a:t>Verbindung</a:t>
            </a:r>
            <a:r>
              <a:rPr lang="en-US" dirty="0"/>
              <a:t> </a:t>
            </a:r>
            <a:r>
              <a:rPr lang="en-US" dirty="0" err="1"/>
              <a:t>wichtiger</a:t>
            </a:r>
            <a:r>
              <a:rPr lang="en-US" dirty="0"/>
              <a:t> </a:t>
            </a:r>
            <a:r>
              <a:rPr lang="en-US" dirty="0" err="1"/>
              <a:t>europäischer</a:t>
            </a:r>
            <a:r>
              <a:rPr lang="en-US" dirty="0"/>
              <a:t> und </a:t>
            </a:r>
            <a:r>
              <a:rPr lang="en-US" dirty="0" err="1"/>
              <a:t>asiatischer</a:t>
            </a:r>
            <a:r>
              <a:rPr lang="en-US" dirty="0"/>
              <a:t> </a:t>
            </a:r>
            <a:r>
              <a:rPr lang="en-US" dirty="0" err="1"/>
              <a:t>Märkte</a:t>
            </a:r>
            <a:r>
              <a:rPr lang="en-US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74F783-0951-20D7-7A95-4F5FE132FEC2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6283235" y="1990725"/>
            <a:ext cx="5353364" cy="3011267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F098E-D510-15EE-4EAB-C94773282AAE}"/>
              </a:ext>
            </a:extLst>
          </p:cNvPr>
          <p:cNvSpPr txBox="1"/>
          <p:nvPr/>
        </p:nvSpPr>
        <p:spPr>
          <a:xfrm>
            <a:off x="219075" y="3067050"/>
            <a:ext cx="30003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Wichtige</a:t>
            </a:r>
            <a:r>
              <a:rPr lang="en-US" b="1" dirty="0"/>
              <a:t> </a:t>
            </a:r>
            <a:r>
              <a:rPr lang="en-US" b="1" dirty="0" err="1"/>
              <a:t>Märkte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Deutschland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Österreich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Serbien</a:t>
            </a:r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Länder des </a:t>
            </a:r>
            <a:r>
              <a:rPr lang="en-US" dirty="0" err="1"/>
              <a:t>Westbalkans</a:t>
            </a:r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China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31B14C-636E-390A-4337-EA57454D7061}"/>
              </a:ext>
            </a:extLst>
          </p:cNvPr>
          <p:cNvSpPr txBox="1"/>
          <p:nvPr/>
        </p:nvSpPr>
        <p:spPr>
          <a:xfrm>
            <a:off x="3834902" y="3067050"/>
            <a:ext cx="31278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Abgedeckte</a:t>
            </a:r>
            <a:r>
              <a:rPr lang="en-US" b="1" dirty="0"/>
              <a:t> Regionen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Zentraleuropa</a:t>
            </a:r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Südosteuropa</a:t>
            </a:r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Westbalkan</a:t>
            </a:r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/>
              <a:t>Asien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B8E8D5-8896-2DA4-6FF6-3AF6671734E0}"/>
              </a:ext>
            </a:extLst>
          </p:cNvPr>
          <p:cNvSpPr txBox="1"/>
          <p:nvPr/>
        </p:nvSpPr>
        <p:spPr>
          <a:xfrm>
            <a:off x="123416" y="5001992"/>
            <a:ext cx="6829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Dank unseres internationalen Netzwerks von Transportunternehmen und Logistikpartnern sind wir in der Lage, Transporte zwischen einer Vielzahl europäischer und globaler Destinationen zu organisieren.</a:t>
            </a:r>
          </a:p>
        </p:txBody>
      </p:sp>
    </p:spTree>
    <p:extLst>
      <p:ext uri="{BB962C8B-B14F-4D97-AF65-F5344CB8AC3E}">
        <p14:creationId xmlns:p14="http://schemas.microsoft.com/office/powerpoint/2010/main" val="4117153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00FF-6B42-7D84-7831-AACC4E189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7539" y="1209675"/>
            <a:ext cx="5943600" cy="1129664"/>
          </a:xfrm>
        </p:spPr>
        <p:txBody>
          <a:bodyPr/>
          <a:lstStyle/>
          <a:p>
            <a:r>
              <a:rPr lang="en-US" dirty="0"/>
              <a:t>Operative </a:t>
            </a:r>
            <a:r>
              <a:rPr lang="en-US" dirty="0" err="1"/>
              <a:t>Effizienz</a:t>
            </a:r>
            <a:r>
              <a:rPr lang="en-US" dirty="0"/>
              <a:t> und </a:t>
            </a:r>
            <a:r>
              <a:rPr lang="en-US" dirty="0" err="1"/>
              <a:t>Zuverlässigkeit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7FC500-BBFB-3AA4-BEDE-038CB94FFF61}"/>
              </a:ext>
            </a:extLst>
          </p:cNvPr>
          <p:cNvSpPr>
            <a:spLocks noGrp="1" noChangeAspect="1"/>
          </p:cNvSpPr>
          <p:nvPr>
            <p:ph idx="17"/>
          </p:nvPr>
        </p:nvSpPr>
        <p:spPr>
          <a:xfrm>
            <a:off x="823108" y="640080"/>
            <a:ext cx="4297680" cy="429768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Unser </a:t>
            </a:r>
            <a:r>
              <a:rPr lang="en-US" dirty="0" err="1"/>
              <a:t>Geschäftsmodell</a:t>
            </a:r>
            <a:r>
              <a:rPr lang="en-US" dirty="0"/>
              <a:t> </a:t>
            </a:r>
            <a:r>
              <a:rPr lang="en-US" dirty="0" err="1"/>
              <a:t>basiert</a:t>
            </a:r>
            <a:r>
              <a:rPr lang="en-US" dirty="0"/>
              <a:t> auf </a:t>
            </a:r>
            <a:r>
              <a:rPr lang="en-US" dirty="0" err="1"/>
              <a:t>Flexibilität</a:t>
            </a:r>
            <a:r>
              <a:rPr lang="en-US" dirty="0"/>
              <a:t> und der </a:t>
            </a:r>
            <a:r>
              <a:rPr lang="en-US" dirty="0" err="1"/>
              <a:t>Auswahl</a:t>
            </a:r>
            <a:r>
              <a:rPr lang="en-US" dirty="0"/>
              <a:t> der </a:t>
            </a:r>
            <a:r>
              <a:rPr lang="en-US" dirty="0" err="1"/>
              <a:t>optimalen</a:t>
            </a:r>
            <a:r>
              <a:rPr lang="en-US" dirty="0"/>
              <a:t> </a:t>
            </a:r>
            <a:r>
              <a:rPr lang="en-US" dirty="0" err="1"/>
              <a:t>Transportlösung</a:t>
            </a:r>
            <a:r>
              <a:rPr lang="en-US" dirty="0"/>
              <a:t> für </a:t>
            </a:r>
            <a:r>
              <a:rPr lang="en-US" dirty="0" err="1"/>
              <a:t>jede</a:t>
            </a:r>
            <a:r>
              <a:rPr lang="en-US" dirty="0"/>
              <a:t> </a:t>
            </a:r>
            <a:r>
              <a:rPr lang="en-US" dirty="0" err="1"/>
              <a:t>einzelne</a:t>
            </a:r>
            <a:r>
              <a:rPr lang="en-US" dirty="0"/>
              <a:t> </a:t>
            </a:r>
            <a:r>
              <a:rPr lang="en-US" dirty="0" err="1"/>
              <a:t>Anfrage</a:t>
            </a:r>
            <a:r>
              <a:rPr lang="en-US" dirty="0"/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C7B5A-A5C3-15D4-DF71-B692D28942F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20788" y="2573338"/>
            <a:ext cx="6892925" cy="3382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Wir </a:t>
            </a:r>
            <a:r>
              <a:rPr lang="en-US" dirty="0" err="1"/>
              <a:t>bieten</a:t>
            </a:r>
            <a:r>
              <a:rPr lang="en-US" dirty="0"/>
              <a:t> </a:t>
            </a:r>
            <a:r>
              <a:rPr lang="en-US" dirty="0" err="1"/>
              <a:t>unseren</a:t>
            </a:r>
            <a:r>
              <a:rPr lang="en-US" dirty="0"/>
              <a:t> Kunden:</a:t>
            </a:r>
            <a:br>
              <a:rPr lang="en-US" dirty="0"/>
            </a:br>
            <a:r>
              <a:rPr lang="en-US" dirty="0"/>
              <a:t>⏱️ Schnelle </a:t>
            </a:r>
            <a:r>
              <a:rPr lang="en-US" dirty="0" err="1"/>
              <a:t>Bearbeitung</a:t>
            </a:r>
            <a:r>
              <a:rPr lang="en-US" dirty="0"/>
              <a:t> von </a:t>
            </a:r>
            <a:r>
              <a:rPr lang="en-US" dirty="0" err="1"/>
              <a:t>Anfragen</a:t>
            </a:r>
            <a:br>
              <a:rPr lang="en-US" dirty="0"/>
            </a:br>
            <a:r>
              <a:rPr lang="en-US" dirty="0"/>
              <a:t>🤝 </a:t>
            </a:r>
            <a:r>
              <a:rPr lang="en-US" dirty="0" err="1"/>
              <a:t>Transparente</a:t>
            </a:r>
            <a:r>
              <a:rPr lang="en-US" dirty="0"/>
              <a:t> Kommunikation</a:t>
            </a:r>
            <a:br>
              <a:rPr lang="en-US" dirty="0"/>
            </a:br>
            <a:r>
              <a:rPr lang="en-US" dirty="0"/>
              <a:t>🌐 </a:t>
            </a:r>
            <a:r>
              <a:rPr lang="en-US" dirty="0" err="1"/>
              <a:t>Sendungsverfolgung</a:t>
            </a:r>
            <a:r>
              <a:rPr lang="en-US" dirty="0"/>
              <a:t> </a:t>
            </a:r>
            <a:r>
              <a:rPr lang="en-US" dirty="0" err="1"/>
              <a:t>während</a:t>
            </a:r>
            <a:r>
              <a:rPr lang="en-US" dirty="0"/>
              <a:t> des </a:t>
            </a:r>
            <a:r>
              <a:rPr lang="en-US" dirty="0" err="1"/>
              <a:t>gesamten</a:t>
            </a:r>
            <a:r>
              <a:rPr lang="en-US" dirty="0"/>
              <a:t> </a:t>
            </a:r>
            <a:r>
              <a:rPr lang="en-US" dirty="0" err="1"/>
              <a:t>Prozesses</a:t>
            </a:r>
            <a:br>
              <a:rPr lang="en-US" dirty="0"/>
            </a:br>
            <a:r>
              <a:rPr lang="en-US" dirty="0"/>
              <a:t>📊 </a:t>
            </a:r>
            <a:r>
              <a:rPr lang="en-US" dirty="0" err="1"/>
              <a:t>Optimierung</a:t>
            </a:r>
            <a:r>
              <a:rPr lang="en-US" dirty="0"/>
              <a:t> von Kosten und </a:t>
            </a:r>
            <a:r>
              <a:rPr lang="en-US" dirty="0" err="1"/>
              <a:t>Transitzeiten</a:t>
            </a:r>
            <a:br>
              <a:rPr lang="en-US" dirty="0"/>
            </a:br>
            <a:r>
              <a:rPr lang="en-US" dirty="0"/>
              <a:t>🧑‍💻 </a:t>
            </a:r>
            <a:r>
              <a:rPr lang="en-US" dirty="0" err="1"/>
              <a:t>Engagierte</a:t>
            </a:r>
            <a:r>
              <a:rPr lang="en-US" dirty="0"/>
              <a:t> </a:t>
            </a:r>
            <a:r>
              <a:rPr lang="en-US" dirty="0" err="1"/>
              <a:t>Unterstützung</a:t>
            </a:r>
            <a:r>
              <a:rPr lang="en-US" dirty="0"/>
              <a:t> in </a:t>
            </a:r>
            <a:r>
              <a:rPr lang="en-US" dirty="0" err="1"/>
              <a:t>jeder</a:t>
            </a:r>
            <a:r>
              <a:rPr lang="en-US" dirty="0"/>
              <a:t> Phase des Transports</a:t>
            </a:r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r>
              <a:rPr lang="en-US" dirty="0"/>
              <a:t>Unser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liegt</a:t>
            </a:r>
            <a:r>
              <a:rPr lang="en-US" dirty="0"/>
              <a:t> nicht </a:t>
            </a:r>
            <a:r>
              <a:rPr lang="en-US" dirty="0" err="1"/>
              <a:t>nur</a:t>
            </a:r>
            <a:r>
              <a:rPr lang="en-US" dirty="0"/>
              <a:t> auf dem Transport von Waren, </a:t>
            </a:r>
            <a:r>
              <a:rPr lang="en-US" dirty="0" err="1"/>
              <a:t>sondern</a:t>
            </a:r>
            <a:r>
              <a:rPr lang="en-US" dirty="0"/>
              <a:t> auf dem Aufbau </a:t>
            </a:r>
            <a:r>
              <a:rPr lang="en-US" dirty="0" err="1"/>
              <a:t>langfristiger</a:t>
            </a:r>
            <a:r>
              <a:rPr lang="en-US" dirty="0"/>
              <a:t> </a:t>
            </a:r>
            <a:r>
              <a:rPr lang="en-US" dirty="0" err="1"/>
              <a:t>Geschäftsbeziehungen</a:t>
            </a:r>
            <a:r>
              <a:rPr lang="en-US" dirty="0"/>
              <a:t>, die auf </a:t>
            </a:r>
            <a:r>
              <a:rPr lang="en-US" dirty="0" err="1"/>
              <a:t>Vertrauen</a:t>
            </a:r>
            <a:r>
              <a:rPr lang="en-US" dirty="0"/>
              <a:t> und </a:t>
            </a:r>
            <a:r>
              <a:rPr lang="en-US" dirty="0" err="1"/>
              <a:t>Zuverlässigkeit</a:t>
            </a:r>
            <a:r>
              <a:rPr lang="en-US" dirty="0"/>
              <a:t> </a:t>
            </a:r>
            <a:r>
              <a:rPr lang="en-US" dirty="0" err="1"/>
              <a:t>basieren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261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E09EF-DD5D-D19F-8053-295904C33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517" y="155576"/>
            <a:ext cx="7595508" cy="787399"/>
          </a:xfrm>
        </p:spPr>
        <p:txBody>
          <a:bodyPr/>
          <a:lstStyle/>
          <a:p>
            <a:pPr algn="ctr"/>
            <a:r>
              <a:rPr lang="en-US" dirty="0" err="1"/>
              <a:t>Vorteile</a:t>
            </a:r>
            <a:r>
              <a:rPr lang="en-US" dirty="0"/>
              <a:t> für </a:t>
            </a:r>
            <a:r>
              <a:rPr lang="en-US" dirty="0" err="1"/>
              <a:t>Geschäftspartner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478CF-7A44-8F75-7956-B42C36FCC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168" y="1281034"/>
            <a:ext cx="4663440" cy="333283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/>
              <a:t>Warum</a:t>
            </a:r>
            <a:r>
              <a:rPr lang="en-US" b="1" dirty="0"/>
              <a:t> </a:t>
            </a:r>
            <a:r>
              <a:rPr lang="en-US" b="1" dirty="0" err="1"/>
              <a:t>mit</a:t>
            </a:r>
            <a:r>
              <a:rPr lang="en-US" b="1" dirty="0"/>
              <a:t> Bacco Logistics </a:t>
            </a:r>
            <a:r>
              <a:rPr lang="en-US" b="1" dirty="0" err="1"/>
              <a:t>zusammenarbeiten</a:t>
            </a:r>
            <a:r>
              <a:rPr lang="en-US" b="1" dirty="0"/>
              <a:t>?</a:t>
            </a:r>
            <a:endParaRPr lang="sr-Latn-RS" b="1" dirty="0"/>
          </a:p>
          <a:p>
            <a:endParaRPr lang="en-US" dirty="0"/>
          </a:p>
          <a:p>
            <a:r>
              <a:rPr lang="en-US" dirty="0"/>
              <a:t>✓ </a:t>
            </a:r>
            <a:r>
              <a:rPr lang="en-US" dirty="0" err="1"/>
              <a:t>Internationale</a:t>
            </a:r>
            <a:r>
              <a:rPr lang="en-US" dirty="0"/>
              <a:t> </a:t>
            </a:r>
            <a:r>
              <a:rPr lang="en-US" dirty="0" err="1"/>
              <a:t>Präsenz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Büros</a:t>
            </a:r>
            <a:r>
              <a:rPr lang="en-US" dirty="0"/>
              <a:t> in Deutschland und </a:t>
            </a:r>
            <a:r>
              <a:rPr lang="en-US" dirty="0" err="1"/>
              <a:t>Serbien</a:t>
            </a:r>
            <a:br>
              <a:rPr lang="en-US" dirty="0"/>
            </a:br>
            <a:r>
              <a:rPr lang="en-US" dirty="0"/>
              <a:t>✓ Flexible </a:t>
            </a:r>
            <a:r>
              <a:rPr lang="en-US" dirty="0" err="1"/>
              <a:t>Logistiklösungen</a:t>
            </a:r>
            <a:r>
              <a:rPr lang="en-US" dirty="0"/>
              <a:t>, die auf die </a:t>
            </a:r>
            <a:r>
              <a:rPr lang="en-US" dirty="0" err="1"/>
              <a:t>Bedürfnisse</a:t>
            </a:r>
            <a:r>
              <a:rPr lang="en-US" dirty="0"/>
              <a:t> der Kunden </a:t>
            </a:r>
            <a:r>
              <a:rPr lang="en-US" dirty="0" err="1"/>
              <a:t>zugeschnitten</a:t>
            </a:r>
            <a:r>
              <a:rPr lang="en-US" dirty="0"/>
              <a:t> </a:t>
            </a:r>
            <a:r>
              <a:rPr lang="en-US" dirty="0" err="1"/>
              <a:t>sind</a:t>
            </a:r>
            <a:br>
              <a:rPr lang="en-US" dirty="0"/>
            </a:br>
            <a:r>
              <a:rPr lang="en-US" dirty="0"/>
              <a:t>✓ </a:t>
            </a:r>
            <a:r>
              <a:rPr lang="en-US" dirty="0" err="1"/>
              <a:t>Zugang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europäischen</a:t>
            </a:r>
            <a:r>
              <a:rPr lang="en-US" dirty="0"/>
              <a:t> und </a:t>
            </a:r>
            <a:r>
              <a:rPr lang="en-US" dirty="0" err="1"/>
              <a:t>asiatischen</a:t>
            </a:r>
            <a:r>
              <a:rPr lang="en-US" dirty="0"/>
              <a:t> </a:t>
            </a:r>
            <a:r>
              <a:rPr lang="en-US" dirty="0" err="1"/>
              <a:t>Märkten</a:t>
            </a:r>
            <a:br>
              <a:rPr lang="en-US" dirty="0"/>
            </a:br>
            <a:r>
              <a:rPr lang="en-US" dirty="0"/>
              <a:t>✓ Schnelle und </a:t>
            </a:r>
            <a:r>
              <a:rPr lang="en-US" dirty="0" err="1"/>
              <a:t>direkte</a:t>
            </a:r>
            <a:r>
              <a:rPr lang="en-US" dirty="0"/>
              <a:t> Kommunikation</a:t>
            </a:r>
            <a:br>
              <a:rPr lang="en-US" dirty="0"/>
            </a:br>
            <a:r>
              <a:rPr lang="en-US" dirty="0"/>
              <a:t>✓ </a:t>
            </a:r>
            <a:r>
              <a:rPr lang="en-US" dirty="0" err="1"/>
              <a:t>Individueller</a:t>
            </a:r>
            <a:r>
              <a:rPr lang="en-US" dirty="0"/>
              <a:t> Ansatz für </a:t>
            </a:r>
            <a:r>
              <a:rPr lang="en-US" dirty="0" err="1"/>
              <a:t>jedes</a:t>
            </a:r>
            <a:r>
              <a:rPr lang="en-US" dirty="0"/>
              <a:t> Projekt</a:t>
            </a:r>
            <a:br>
              <a:rPr lang="en-US" dirty="0"/>
            </a:br>
            <a:r>
              <a:rPr lang="en-US" dirty="0"/>
              <a:t>✓ </a:t>
            </a:r>
            <a:r>
              <a:rPr lang="en-US" dirty="0" err="1"/>
              <a:t>Fokus</a:t>
            </a:r>
            <a:r>
              <a:rPr lang="en-US" dirty="0"/>
              <a:t> auf </a:t>
            </a:r>
            <a:r>
              <a:rPr lang="en-US" dirty="0" err="1"/>
              <a:t>Servicequalität</a:t>
            </a:r>
            <a:r>
              <a:rPr lang="en-US" dirty="0"/>
              <a:t> und </a:t>
            </a:r>
            <a:r>
              <a:rPr lang="en-US" dirty="0" err="1"/>
              <a:t>langfristige</a:t>
            </a:r>
            <a:r>
              <a:rPr lang="en-US" dirty="0"/>
              <a:t> Zusammenarbeit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517BB4-8A12-28F3-CD8B-70FC03B2284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45160" y="1281034"/>
            <a:ext cx="4663440" cy="333283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/>
              <a:t>Relevante</a:t>
            </a:r>
            <a:r>
              <a:rPr lang="en-US" b="1" dirty="0"/>
              <a:t> </a:t>
            </a:r>
            <a:r>
              <a:rPr lang="en-US" b="1" dirty="0" err="1"/>
              <a:t>Erfahrung</a:t>
            </a:r>
            <a:endParaRPr lang="en-US" dirty="0"/>
          </a:p>
          <a:p>
            <a:r>
              <a:rPr lang="en-US" dirty="0"/>
              <a:t>Wir </a:t>
            </a:r>
            <a:r>
              <a:rPr lang="en-US" dirty="0" err="1"/>
              <a:t>haben</a:t>
            </a:r>
            <a:r>
              <a:rPr lang="en-US" dirty="0"/>
              <a:t> </a:t>
            </a:r>
            <a:r>
              <a:rPr lang="en-US" dirty="0" err="1"/>
              <a:t>erfolgreich</a:t>
            </a:r>
            <a:r>
              <a:rPr lang="en-US" dirty="0"/>
              <a:t> an </a:t>
            </a:r>
            <a:r>
              <a:rPr lang="en-US" dirty="0" err="1"/>
              <a:t>Logistikprojekten</a:t>
            </a:r>
            <a:r>
              <a:rPr lang="en-US" dirty="0"/>
              <a:t> und </a:t>
            </a:r>
            <a:r>
              <a:rPr lang="en-US" dirty="0" err="1"/>
              <a:t>Transportoperationen</a:t>
            </a:r>
            <a:r>
              <a:rPr lang="en-US" dirty="0"/>
              <a:t> für </a:t>
            </a:r>
            <a:r>
              <a:rPr lang="en-US" dirty="0" err="1"/>
              <a:t>Unternehmen</a:t>
            </a:r>
            <a:r>
              <a:rPr lang="en-US" dirty="0"/>
              <a:t> </a:t>
            </a:r>
            <a:r>
              <a:rPr lang="en-US" dirty="0" err="1"/>
              <a:t>wie</a:t>
            </a:r>
            <a:r>
              <a:rPr lang="en-US" dirty="0"/>
              <a:t>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Aramex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Tekpoint</a:t>
            </a:r>
            <a:r>
              <a:rPr lang="en-US" dirty="0"/>
              <a:t> GmbH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eMag</a:t>
            </a:r>
            <a:r>
              <a:rPr lang="en-US" dirty="0"/>
              <a:t> GmbH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Adam Hall GmbH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Homeon</a:t>
            </a:r>
            <a:r>
              <a:rPr lang="en-US" dirty="0"/>
              <a:t> Inc.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Gingerpaw</a:t>
            </a:r>
            <a:r>
              <a:rPr lang="en-US" dirty="0"/>
              <a:t> SG PTE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2120FF-01FF-C4DC-0F44-988F810CA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42" y="4395971"/>
            <a:ext cx="3603854" cy="182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57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F5B63A9-D77F-FCC4-B4B0-A2E580492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459" y="794849"/>
            <a:ext cx="6776973" cy="905693"/>
          </a:xfrm>
        </p:spPr>
        <p:txBody>
          <a:bodyPr/>
          <a:lstStyle/>
          <a:p>
            <a:r>
              <a:rPr lang="en-US" dirty="0" err="1"/>
              <a:t>Kooperationsmöglichkeiten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3C108E1-4ED7-729C-D2DD-2101F1048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103" y="2427490"/>
            <a:ext cx="5132843" cy="2566422"/>
          </a:xfrm>
          <a:prstGeom prst="ellipse">
            <a:avLst/>
          </a:prstGeom>
          <a:noFill/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4044D87-EBC9-2B93-EF44-80E380B8061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61069" y="2210797"/>
            <a:ext cx="4663440" cy="3332832"/>
          </a:xfrm>
        </p:spPr>
        <p:txBody>
          <a:bodyPr>
            <a:normAutofit/>
          </a:bodyPr>
          <a:lstStyle/>
          <a:p>
            <a:r>
              <a:rPr lang="en-US" sz="1100" dirty="0"/>
              <a:t>Wir </a:t>
            </a:r>
            <a:r>
              <a:rPr lang="en-US" sz="1100" dirty="0" err="1"/>
              <a:t>sind</a:t>
            </a:r>
            <a:r>
              <a:rPr lang="en-US" sz="1100" dirty="0"/>
              <a:t> </a:t>
            </a:r>
            <a:r>
              <a:rPr lang="en-US" sz="1100" dirty="0" err="1"/>
              <a:t>offen</a:t>
            </a:r>
            <a:r>
              <a:rPr lang="en-US" sz="1100" dirty="0"/>
              <a:t> für die Zusammenarbeit </a:t>
            </a:r>
            <a:r>
              <a:rPr lang="en-US" sz="1100" dirty="0" err="1"/>
              <a:t>mit</a:t>
            </a:r>
            <a:r>
              <a:rPr lang="en-US" sz="1100" dirty="0"/>
              <a:t>:</a:t>
            </a:r>
            <a:endParaRPr lang="sr-Latn-RS" sz="1100" dirty="0"/>
          </a:p>
          <a:p>
            <a:endParaRPr lang="en-US" sz="11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100" dirty="0" err="1"/>
              <a:t>Transportunternehmen</a:t>
            </a:r>
            <a:r>
              <a:rPr lang="en-US" sz="11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100" dirty="0" err="1"/>
              <a:t>Speditionsunternehmen</a:t>
            </a:r>
            <a:r>
              <a:rPr lang="en-US" sz="11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100" dirty="0"/>
              <a:t>Importeuren und </a:t>
            </a:r>
            <a:r>
              <a:rPr lang="en-US" sz="1100" dirty="0" err="1"/>
              <a:t>Exporteuren</a:t>
            </a:r>
            <a:r>
              <a:rPr lang="en-US" sz="11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100" dirty="0" err="1"/>
              <a:t>Distributoren</a:t>
            </a:r>
            <a:r>
              <a:rPr lang="en-US" sz="11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100" dirty="0"/>
              <a:t>E-Commerce-</a:t>
            </a:r>
            <a:r>
              <a:rPr lang="en-US" sz="1100" dirty="0" err="1"/>
              <a:t>Unternehmen</a:t>
            </a:r>
            <a:r>
              <a:rPr lang="en-US" sz="11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100" dirty="0" err="1"/>
              <a:t>Produktionsunternehen</a:t>
            </a:r>
            <a:r>
              <a:rPr lang="en-US" sz="1100" dirty="0"/>
              <a:t> </a:t>
            </a:r>
            <a:endParaRPr lang="sr-Latn-RS" sz="1100" dirty="0"/>
          </a:p>
          <a:p>
            <a:endParaRPr lang="en-US" sz="1100" dirty="0"/>
          </a:p>
          <a:p>
            <a:r>
              <a:rPr lang="en-US" sz="1100" dirty="0"/>
              <a:t>Wir </a:t>
            </a:r>
            <a:r>
              <a:rPr lang="en-US" sz="1100" dirty="0" err="1"/>
              <a:t>suchen</a:t>
            </a:r>
            <a:r>
              <a:rPr lang="en-US" sz="1100" dirty="0"/>
              <a:t> </a:t>
            </a:r>
            <a:r>
              <a:rPr lang="en-US" sz="1100" dirty="0" err="1"/>
              <a:t>langfristige</a:t>
            </a:r>
            <a:r>
              <a:rPr lang="en-US" sz="1100" dirty="0"/>
              <a:t> </a:t>
            </a:r>
            <a:r>
              <a:rPr lang="en-US" sz="1100" dirty="0" err="1"/>
              <a:t>Geschäftspartner</a:t>
            </a:r>
            <a:r>
              <a:rPr lang="en-US" sz="1100" dirty="0"/>
              <a:t>, </a:t>
            </a:r>
            <a:r>
              <a:rPr lang="en-US" sz="1100" dirty="0" err="1"/>
              <a:t>mit</a:t>
            </a:r>
            <a:r>
              <a:rPr lang="en-US" sz="1100" dirty="0"/>
              <a:t> </a:t>
            </a:r>
            <a:r>
              <a:rPr lang="en-US" sz="1100" dirty="0" err="1"/>
              <a:t>denen</a:t>
            </a:r>
            <a:r>
              <a:rPr lang="en-US" sz="1100" dirty="0"/>
              <a:t> </a:t>
            </a:r>
            <a:r>
              <a:rPr lang="en-US" sz="1100" dirty="0" err="1"/>
              <a:t>wir</a:t>
            </a:r>
            <a:r>
              <a:rPr lang="en-US" sz="1100" dirty="0"/>
              <a:t> stabile und für </a:t>
            </a:r>
            <a:r>
              <a:rPr lang="en-US" sz="1100" dirty="0" err="1"/>
              <a:t>beide</a:t>
            </a:r>
            <a:r>
              <a:rPr lang="en-US" sz="1100" dirty="0"/>
              <a:t> Seiten </a:t>
            </a:r>
            <a:r>
              <a:rPr lang="en-US" sz="1100" dirty="0" err="1"/>
              <a:t>vorteilhafte</a:t>
            </a:r>
            <a:r>
              <a:rPr lang="en-US" sz="1100" dirty="0"/>
              <a:t> </a:t>
            </a:r>
            <a:r>
              <a:rPr lang="en-US" sz="1100" dirty="0" err="1"/>
              <a:t>Logistikprojekte</a:t>
            </a:r>
            <a:r>
              <a:rPr lang="en-US" sz="1100" dirty="0"/>
              <a:t> auf dem </a:t>
            </a:r>
            <a:r>
              <a:rPr lang="en-US" sz="1100" dirty="0" err="1"/>
              <a:t>europäischen</a:t>
            </a:r>
            <a:r>
              <a:rPr lang="en-US" sz="1100" dirty="0"/>
              <a:t> und </a:t>
            </a:r>
            <a:r>
              <a:rPr lang="en-US" sz="1100" dirty="0" err="1"/>
              <a:t>internationalen</a:t>
            </a:r>
            <a:r>
              <a:rPr lang="en-US" sz="1100" dirty="0"/>
              <a:t> Markt </a:t>
            </a:r>
            <a:r>
              <a:rPr lang="en-US" sz="1100" dirty="0" err="1"/>
              <a:t>entwickeln</a:t>
            </a:r>
            <a:r>
              <a:rPr lang="en-US" sz="1100" dirty="0"/>
              <a:t> </a:t>
            </a:r>
            <a:r>
              <a:rPr lang="en-US" sz="1100" dirty="0" err="1"/>
              <a:t>können</a:t>
            </a:r>
            <a:r>
              <a:rPr lang="en-US" sz="1100" dirty="0"/>
              <a:t>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65686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676BE7A-5979-390F-4829-8A0A118D4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242" y="431801"/>
            <a:ext cx="6395358" cy="730249"/>
          </a:xfrm>
        </p:spPr>
        <p:txBody>
          <a:bodyPr/>
          <a:lstStyle/>
          <a:p>
            <a:pPr algn="ctr"/>
            <a:r>
              <a:rPr lang="en-US" dirty="0" err="1"/>
              <a:t>Kontaktinformationen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E15E9C7-B17C-2922-48EE-96C2B7C85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93" y="2023984"/>
            <a:ext cx="4663440" cy="2538491"/>
          </a:xfrm>
        </p:spPr>
        <p:txBody>
          <a:bodyPr/>
          <a:lstStyle/>
          <a:p>
            <a:r>
              <a:rPr lang="en-US" b="1" dirty="0"/>
              <a:t>Operatives </a:t>
            </a:r>
            <a:r>
              <a:rPr lang="en-US" b="1" dirty="0" err="1"/>
              <a:t>Büro</a:t>
            </a:r>
            <a:r>
              <a:rPr lang="en-US" b="1" dirty="0"/>
              <a:t>:</a:t>
            </a:r>
            <a:endParaRPr lang="sr-Latn-RS" b="1" dirty="0"/>
          </a:p>
          <a:p>
            <a:endParaRPr lang="en-US" dirty="0"/>
          </a:p>
          <a:p>
            <a:r>
              <a:rPr lang="en-US" dirty="0" err="1"/>
              <a:t>Balkanska</a:t>
            </a:r>
            <a:r>
              <a:rPr lang="en-US" dirty="0"/>
              <a:t> 35–39</a:t>
            </a:r>
            <a:br>
              <a:rPr lang="en-US" dirty="0"/>
            </a:br>
            <a:r>
              <a:rPr lang="en-US" dirty="0"/>
              <a:t>11000 </a:t>
            </a:r>
            <a:r>
              <a:rPr lang="en-US" dirty="0" err="1"/>
              <a:t>Belgrad</a:t>
            </a:r>
            <a:r>
              <a:rPr lang="en-US" dirty="0"/>
              <a:t>, </a:t>
            </a:r>
            <a:r>
              <a:rPr lang="en-US" dirty="0" err="1"/>
              <a:t>Serbien</a:t>
            </a:r>
            <a:endParaRPr lang="en-US" dirty="0"/>
          </a:p>
          <a:p>
            <a:r>
              <a:rPr lang="en-US" dirty="0"/>
              <a:t>E-Mail: info@bacco-logistics.com</a:t>
            </a:r>
            <a:br>
              <a:rPr lang="en-US" dirty="0"/>
            </a:br>
            <a:r>
              <a:rPr lang="en-US" dirty="0" err="1"/>
              <a:t>Telefon</a:t>
            </a:r>
            <a:r>
              <a:rPr lang="en-US" dirty="0"/>
              <a:t>: +381112646292</a:t>
            </a:r>
          </a:p>
          <a:p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E1454781-7A28-801C-DF74-CC0D3F27BAE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023984"/>
            <a:ext cx="4222840" cy="2538491"/>
          </a:xfrm>
        </p:spPr>
        <p:txBody>
          <a:bodyPr/>
          <a:lstStyle/>
          <a:p>
            <a:r>
              <a:rPr lang="en-US" b="1" dirty="0" err="1"/>
              <a:t>Hauptsitz</a:t>
            </a:r>
            <a:r>
              <a:rPr lang="en-US" b="1" dirty="0"/>
              <a:t>:</a:t>
            </a:r>
            <a:endParaRPr lang="sr-Latn-RS" b="1" dirty="0"/>
          </a:p>
          <a:p>
            <a:endParaRPr lang="en-US" dirty="0"/>
          </a:p>
          <a:p>
            <a:r>
              <a:rPr lang="en-US" dirty="0" err="1"/>
              <a:t>Luftfrachtzentrum</a:t>
            </a:r>
            <a:r>
              <a:rPr lang="en-US" dirty="0"/>
              <a:t>, </a:t>
            </a:r>
            <a:r>
              <a:rPr lang="en-US" dirty="0" err="1"/>
              <a:t>Gebäude</a:t>
            </a:r>
            <a:r>
              <a:rPr lang="en-US" dirty="0"/>
              <a:t> 60512</a:t>
            </a:r>
            <a:br>
              <a:rPr lang="en-US" dirty="0"/>
            </a:br>
            <a:r>
              <a:rPr lang="en-US" dirty="0"/>
              <a:t>70629 Stuttgart, Deutschland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EC8D61-182D-4BA0-EF9E-7F930438A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63" y="4523663"/>
            <a:ext cx="1301524" cy="1178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CE44B8-C78E-ECBC-97B6-0D8E3301AB0E}"/>
              </a:ext>
            </a:extLst>
          </p:cNvPr>
          <p:cNvSpPr txBox="1"/>
          <p:nvPr/>
        </p:nvSpPr>
        <p:spPr>
          <a:xfrm>
            <a:off x="2563723" y="4651166"/>
            <a:ext cx="7439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Website: </a:t>
            </a:r>
            <a:r>
              <a:rPr lang="en-US" dirty="0">
                <a:solidFill>
                  <a:srgbClr val="0563C1"/>
                </a:solidFill>
                <a:hlinkClick r:id="rId3"/>
              </a:rPr>
              <a:t>www.bacco-logistics.com</a:t>
            </a:r>
            <a:endParaRPr lang="sr-Latn-RS" dirty="0">
              <a:solidFill>
                <a:srgbClr val="0563C1"/>
              </a:solidFill>
            </a:endParaRPr>
          </a:p>
          <a:p>
            <a:r>
              <a:rPr lang="en-US" dirty="0"/>
              <a:t>LinkedIn: </a:t>
            </a:r>
            <a:r>
              <a:rPr lang="en-US" dirty="0">
                <a:hlinkClick r:id="rId4"/>
              </a:rPr>
              <a:t>www.linkedin.com/in/bacco-logistics-308</a:t>
            </a:r>
            <a:r>
              <a:rPr lang="sr-Cyrl-RS" dirty="0">
                <a:hlinkClick r:id="rId4"/>
              </a:rPr>
              <a:t>а</a:t>
            </a:r>
            <a:r>
              <a:rPr lang="en-US" dirty="0">
                <a:hlinkClick r:id="rId4"/>
              </a:rPr>
              <a:t>17417</a:t>
            </a:r>
            <a:endParaRPr lang="en-US" dirty="0"/>
          </a:p>
          <a:p>
            <a:r>
              <a:rPr lang="sr-Latn-RS" dirty="0"/>
              <a:t>Facebook: </a:t>
            </a:r>
            <a:r>
              <a:rPr lang="en-US" dirty="0">
                <a:hlinkClick r:id="rId5"/>
              </a:rPr>
              <a:t>https://www.facebook.com/profile.php?id=61591188500216</a:t>
            </a:r>
            <a:r>
              <a:rPr lang="sr-Latn-R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592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762318B-B4C1-603B-DFFF-37363FA0C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859" y="2882900"/>
            <a:ext cx="5680983" cy="1092199"/>
          </a:xfrm>
        </p:spPr>
        <p:txBody>
          <a:bodyPr/>
          <a:lstStyle/>
          <a:p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Märkte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verbinden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Lösungen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liefern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6FFB09-8A25-389B-8411-CA66CF88B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244" y="2139921"/>
            <a:ext cx="5810756" cy="3216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3D599F5-F1F6-0465-ABC8-2568C75EEE0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30859" y="3975099"/>
            <a:ext cx="4765765" cy="328691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Straßentransport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•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Luftfracht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•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Seefracht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7913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1C753FD-96EC-101A-B8A4-5F69A189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412" y="1622322"/>
            <a:ext cx="3401140" cy="1020587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Danke!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C45A40A-7B5B-F2BB-17B4-E191C52415C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23108" y="640080"/>
            <a:ext cx="4297680" cy="4297680"/>
          </a:xfrm>
        </p:spPr>
        <p:txBody>
          <a:bodyPr/>
          <a:lstStyle/>
          <a:p>
            <a:r>
              <a:rPr lang="en-US" u="sng" dirty="0">
                <a:hlinkClick r:id="rId3" tooltip="http://www.bacco-logistics.com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www.bacco-logistics.com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7EFA6E0-BD9F-72FA-EDF5-E116BD7B6D50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4"/>
          <a:stretch>
            <a:fillRect/>
          </a:stretch>
        </p:blipFill>
        <p:spPr>
          <a:xfrm>
            <a:off x="5782898" y="2788920"/>
            <a:ext cx="5180071" cy="291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7352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E98C35-9ECE-4425-BCBA-00E118C705C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AA6A711-2C3F-4EC0-B88B-62D7408511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A8381C-73EB-48EA-B45F-7B7C8C7DF40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Universal presentation</Template>
  <TotalTime>72</TotalTime>
  <Words>534</Words>
  <Application>Microsoft Office PowerPoint</Application>
  <PresentationFormat>Widescreen</PresentationFormat>
  <Paragraphs>100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Tenorite</vt:lpstr>
      <vt:lpstr>Wingdings</vt:lpstr>
      <vt:lpstr>Custom</vt:lpstr>
      <vt:lpstr>Ihr zuverlässiger Logistikpartner!</vt:lpstr>
      <vt:lpstr>Agenda</vt:lpstr>
      <vt:lpstr>Unternehmensvorstellung</vt:lpstr>
      <vt:lpstr>Logistiklösungen und Dienstleistungen</vt:lpstr>
      <vt:lpstr>Marktabdeckung</vt:lpstr>
      <vt:lpstr>Operative Effizienz und Zuverlässigkeit</vt:lpstr>
      <vt:lpstr>Vorteile für Geschäftspartner</vt:lpstr>
      <vt:lpstr>Kooperationsmöglichkeiten</vt:lpstr>
      <vt:lpstr>Kontaktinformationen</vt:lpstr>
      <vt:lpstr>Märkte verbinden. Lösungen liefern.</vt:lpstr>
      <vt:lpstr>Danke!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Jelenu Švabić</dc:creator>
  <cp:lastModifiedBy>Darija Mitrović</cp:lastModifiedBy>
  <cp:revision>9</cp:revision>
  <dcterms:created xsi:type="dcterms:W3CDTF">2026-06-18T09:13:01Z</dcterms:created>
  <dcterms:modified xsi:type="dcterms:W3CDTF">2026-07-08T09:30:58Z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