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6"/>
  </p:notesMasterIdLst>
  <p:handoutMasterIdLst>
    <p:handoutMasterId r:id="rId17"/>
  </p:handoutMasterIdLst>
  <p:sldIdLst>
    <p:sldId id="256" r:id="rId5"/>
    <p:sldId id="257" r:id="rId6"/>
    <p:sldId id="286" r:id="rId7"/>
    <p:sldId id="290" r:id="rId8"/>
    <p:sldId id="288" r:id="rId9"/>
    <p:sldId id="294" r:id="rId10"/>
    <p:sldId id="289" r:id="rId11"/>
    <p:sldId id="297" r:id="rId12"/>
    <p:sldId id="292" r:id="rId13"/>
    <p:sldId id="298" r:id="rId14"/>
    <p:sldId id="29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h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593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5646" autoAdjust="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outlineViewPr>
    <p:cViewPr>
      <p:scale>
        <a:sx n="33" d="100"/>
        <a:sy n="33" d="100"/>
      </p:scale>
      <p:origin x="0" y="-576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7325"/>
    </p:cViewPr>
  </p:sorterViewPr>
  <p:notesViewPr>
    <p:cSldViewPr snapToGrid="0">
      <p:cViewPr varScale="1">
        <p:scale>
          <a:sx n="58" d="100"/>
          <a:sy n="58" d="100"/>
        </p:scale>
        <p:origin x="2371" y="6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FB8B65A-D69F-C26C-B67E-036EF77BF1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2B9064-AE57-427F-E5AF-71DE7D52FE6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8190EA-5EEC-4300-B6AE-D9734C6C648E}" type="datetimeFigureOut">
              <a:rPr lang="en-US" smtClean="0"/>
              <a:t>7/8/2026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186157A-CEB9-B0FC-3A49-BE950AEAD6F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819CA0-A57D-42D7-A625-56C22D0FA7C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FF3A6F-DEFA-45E0-9496-BEE7C2C6F3D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600222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87ADD9-2083-264C-A652-8D52D02F7E72}" type="datetimeFigureOut">
              <a:rPr lang="en-US" smtClean="0"/>
              <a:t>7/8/2026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7DC217-DF71-1A49-B3EA-559F1F43B0F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4252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9385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78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8948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90868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4381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9086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47933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592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68571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97DC217-DF71-1A49-B3EA-559F1F43B0FF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08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3537B6D-42A5-F449-2691-321A167F7C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3419"/>
            <a:ext cx="12192000" cy="6861419"/>
            <a:chOff x="0" y="-3419"/>
            <a:chExt cx="12192000" cy="6861419"/>
          </a:xfrm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902465C8-266D-104C-9C49-323DF4A8277E}"/>
                </a:ext>
              </a:extLst>
            </p:cNvPr>
            <p:cNvSpPr/>
            <p:nvPr userDrawn="1"/>
          </p:nvSpPr>
          <p:spPr>
            <a:xfrm>
              <a:off x="583746" y="4960030"/>
              <a:ext cx="1551214" cy="1551214"/>
            </a:xfrm>
            <a:prstGeom prst="ellipse">
              <a:avLst/>
            </a:prstGeom>
            <a:solidFill>
              <a:schemeClr val="tx2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7979A1C-BF60-B345-A664-2E4F7A3461EB}"/>
                </a:ext>
              </a:extLst>
            </p:cNvPr>
            <p:cNvSpPr/>
            <p:nvPr userDrawn="1"/>
          </p:nvSpPr>
          <p:spPr>
            <a:xfrm>
              <a:off x="1" y="4571999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8080B3E-915C-2D4C-8608-596E1BFD6387}"/>
                </a:ext>
              </a:extLst>
            </p:cNvPr>
            <p:cNvSpPr/>
            <p:nvPr userDrawn="1"/>
          </p:nvSpPr>
          <p:spPr>
            <a:xfrm>
              <a:off x="1" y="5739492"/>
              <a:ext cx="1118508" cy="1118508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-3419"/>
              <a:ext cx="3927573" cy="3165022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28" name="Freeform 27">
              <a:extLst>
                <a:ext uri="{FF2B5EF4-FFF2-40B4-BE49-F238E27FC236}">
                  <a16:creationId xmlns:a16="http://schemas.microsoft.com/office/drawing/2014/main" id="{9E240E8A-950E-7946-826C-415CB5DACA43}"/>
                </a:ext>
              </a:extLst>
            </p:cNvPr>
            <p:cNvSpPr/>
            <p:nvPr userDrawn="1"/>
          </p:nvSpPr>
          <p:spPr>
            <a:xfrm>
              <a:off x="11024507" y="4580708"/>
              <a:ext cx="1167493" cy="2277292"/>
            </a:xfrm>
            <a:custGeom>
              <a:avLst/>
              <a:gdLst>
                <a:gd name="connsiteX0" fmla="*/ 1167473 w 1167493"/>
                <a:gd name="connsiteY0" fmla="*/ 0 h 2272167"/>
                <a:gd name="connsiteX1" fmla="*/ 1167493 w 1167493"/>
                <a:gd name="connsiteY1" fmla="*/ 0 h 2272167"/>
                <a:gd name="connsiteX2" fmla="*/ 1167493 w 1167493"/>
                <a:gd name="connsiteY2" fmla="*/ 492960 h 2272167"/>
                <a:gd name="connsiteX3" fmla="*/ 1167493 w 1167493"/>
                <a:gd name="connsiteY3" fmla="*/ 720385 h 2272167"/>
                <a:gd name="connsiteX4" fmla="*/ 1167493 w 1167493"/>
                <a:gd name="connsiteY4" fmla="*/ 2272167 h 2272167"/>
                <a:gd name="connsiteX5" fmla="*/ 0 w 1167493"/>
                <a:gd name="connsiteY5" fmla="*/ 2272167 h 2272167"/>
                <a:gd name="connsiteX6" fmla="*/ 0 w 1167493"/>
                <a:gd name="connsiteY6" fmla="*/ 1898074 h 2272167"/>
                <a:gd name="connsiteX7" fmla="*/ 0 w 1167493"/>
                <a:gd name="connsiteY7" fmla="*/ 1271597 h 2272167"/>
                <a:gd name="connsiteX8" fmla="*/ 0 w 1167493"/>
                <a:gd name="connsiteY8" fmla="*/ 1177688 h 2272167"/>
                <a:gd name="connsiteX9" fmla="*/ 1048124 w 1167493"/>
                <a:gd name="connsiteY9" fmla="*/ 6080 h 2272167"/>
                <a:gd name="connsiteX10" fmla="*/ 1167473 w 1167493"/>
                <a:gd name="connsiteY10" fmla="*/ 0 h 2272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7493" h="2272167">
                  <a:moveTo>
                    <a:pt x="1167473" y="0"/>
                  </a:moveTo>
                  <a:lnTo>
                    <a:pt x="1167493" y="0"/>
                  </a:lnTo>
                  <a:lnTo>
                    <a:pt x="1167493" y="492960"/>
                  </a:lnTo>
                  <a:lnTo>
                    <a:pt x="1167493" y="720385"/>
                  </a:lnTo>
                  <a:lnTo>
                    <a:pt x="1167493" y="2272167"/>
                  </a:lnTo>
                  <a:lnTo>
                    <a:pt x="0" y="2272167"/>
                  </a:lnTo>
                  <a:lnTo>
                    <a:pt x="0" y="1898074"/>
                  </a:lnTo>
                  <a:lnTo>
                    <a:pt x="0" y="1271597"/>
                  </a:lnTo>
                  <a:lnTo>
                    <a:pt x="0" y="1177688"/>
                  </a:lnTo>
                  <a:cubicBezTo>
                    <a:pt x="0" y="567919"/>
                    <a:pt x="459408" y="66389"/>
                    <a:pt x="1048124" y="6080"/>
                  </a:cubicBezTo>
                  <a:lnTo>
                    <a:pt x="1167473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3" y="232913"/>
            <a:ext cx="7096933" cy="383013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29164985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58864" y="102021"/>
            <a:ext cx="9779183" cy="174441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58865" y="2017467"/>
            <a:ext cx="9779182" cy="3366815"/>
          </a:xfrm>
        </p:spPr>
        <p:txBody>
          <a:bodyPr>
            <a:norm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2271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71600"/>
            <a:ext cx="5486400" cy="4114800"/>
          </a:xfrm>
        </p:spPr>
        <p:txBody>
          <a:bodyPr anchor="ctr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124234B-E1C4-2616-9993-A23142AA69B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183438" y="1168400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266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Lef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AC10D125-AB73-D276-4947-94204736A3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43600" y="457200"/>
            <a:ext cx="5120640" cy="3200400"/>
          </a:xfrm>
        </p:spPr>
        <p:txBody>
          <a:bodyPr anchor="b" anchorCtr="0">
            <a:noAutofit/>
          </a:bodyPr>
          <a:lstStyle>
            <a:lvl1pPr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63DBBF-E63D-81E5-E7CE-32F6F2C2F93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943598" y="3657600"/>
            <a:ext cx="5120640" cy="1828800"/>
          </a:xfrm>
        </p:spPr>
        <p:txBody>
          <a:bodyPr anchor="t" anchorCtr="0"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4033732-ADA1-C540-7276-3FF5CDEF2C5E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4238" y="1157224"/>
            <a:ext cx="4500562" cy="452120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856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208822" cy="6858003"/>
            <a:chOff x="0" y="-1"/>
            <a:chExt cx="12208822" cy="6858003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2734DEB1-EC02-2E42-9292-4ADD115060A5}"/>
                </a:ext>
              </a:extLst>
            </p:cNvPr>
            <p:cNvSpPr/>
            <p:nvPr userDrawn="1"/>
          </p:nvSpPr>
          <p:spPr>
            <a:xfrm rot="5400000" flipH="1" flipV="1">
              <a:off x="10344100" y="438098"/>
              <a:ext cx="2285999" cy="1409801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085"/>
            <a:ext cx="9779183" cy="1600835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1EED44-783E-8705-4119-D7E9F7D4F2B4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1166087" y="2652713"/>
            <a:ext cx="9780587" cy="3436936"/>
          </a:xfrm>
        </p:spPr>
        <p:txBody>
          <a:bodyPr>
            <a:normAutofit/>
          </a:bodyPr>
          <a:lstStyle>
            <a:lvl1pPr marL="3429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109728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37160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1769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FBCE6F-2AA9-31FE-8148-33B4807355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23" name="Freeform 22">
              <a:extLst>
                <a:ext uri="{FF2B5EF4-FFF2-40B4-BE49-F238E27FC236}">
                  <a16:creationId xmlns:a16="http://schemas.microsoft.com/office/drawing/2014/main" id="{067EACEC-C2DD-EA42-8504-176673AD1F20}"/>
                </a:ext>
              </a:extLst>
            </p:cNvPr>
            <p:cNvSpPr/>
            <p:nvPr userDrawn="1"/>
          </p:nvSpPr>
          <p:spPr>
            <a:xfrm>
              <a:off x="0" y="0"/>
              <a:ext cx="8025490" cy="6858000"/>
            </a:xfrm>
            <a:custGeom>
              <a:avLst/>
              <a:gdLst>
                <a:gd name="connsiteX0" fmla="*/ 0 w 8025490"/>
                <a:gd name="connsiteY0" fmla="*/ 0 h 6858000"/>
                <a:gd name="connsiteX1" fmla="*/ 4596490 w 8025490"/>
                <a:gd name="connsiteY1" fmla="*/ 0 h 6858000"/>
                <a:gd name="connsiteX2" fmla="*/ 8025490 w 8025490"/>
                <a:gd name="connsiteY2" fmla="*/ 3429000 h 6858000"/>
                <a:gd name="connsiteX3" fmla="*/ 4596490 w 8025490"/>
                <a:gd name="connsiteY3" fmla="*/ 6858000 h 6858000"/>
                <a:gd name="connsiteX4" fmla="*/ 0 w 8025490"/>
                <a:gd name="connsiteY4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25490" h="6858000">
                  <a:moveTo>
                    <a:pt x="0" y="0"/>
                  </a:moveTo>
                  <a:lnTo>
                    <a:pt x="4596490" y="0"/>
                  </a:lnTo>
                  <a:cubicBezTo>
                    <a:pt x="6490274" y="0"/>
                    <a:pt x="8025490" y="1535216"/>
                    <a:pt x="8025490" y="3429000"/>
                  </a:cubicBezTo>
                  <a:cubicBezTo>
                    <a:pt x="8025490" y="5322784"/>
                    <a:pt x="6490274" y="6858000"/>
                    <a:pt x="4596490" y="6858000"/>
                  </a:cubicBezTo>
                  <a:lnTo>
                    <a:pt x="0" y="685800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89843C7E-5704-7A46-8974-F3BFA42E7310}"/>
                </a:ext>
              </a:extLst>
            </p:cNvPr>
            <p:cNvGrpSpPr/>
            <p:nvPr userDrawn="1"/>
          </p:nvGrpSpPr>
          <p:grpSpPr>
            <a:xfrm rot="16200000">
              <a:off x="8286528" y="2207195"/>
              <a:ext cx="3032351" cy="2443610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0B179973-08D2-EF40-B516-35E75E906394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C811FF3-E48A-194D-8022-65F8C3A17449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177553"/>
            <a:ext cx="6245912" cy="3269447"/>
          </a:xfrm>
        </p:spPr>
        <p:txBody>
          <a:bodyPr bIns="0"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4" y="3492896"/>
            <a:ext cx="6245912" cy="912850"/>
          </a:xfrm>
        </p:spPr>
        <p:txBody>
          <a:bodyPr anchor="ctr" anchorCtr="0"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9865294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>
            <a:extLst>
              <a:ext uri="{FF2B5EF4-FFF2-40B4-BE49-F238E27FC236}">
                <a16:creationId xmlns:a16="http://schemas.microsoft.com/office/drawing/2014/main" id="{14DB56B5-5DD7-95E3-52B2-EDC4B3F130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0"/>
            <a:ext cx="12191999" cy="6858000"/>
            <a:chOff x="1" y="0"/>
            <a:chExt cx="12191999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flipH="1">
              <a:off x="8580896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D11C9832-A021-954E-A34F-2988D1189AE9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8082092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601200" cy="1653371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84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0E8D4A-B13C-C7EE-5E27-278124A127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" y="1"/>
            <a:ext cx="12191999" cy="6857999"/>
            <a:chOff x="1" y="1"/>
            <a:chExt cx="12191999" cy="6857999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flipH="1">
              <a:off x="8580896" y="1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 rot="5400000" flipH="1">
              <a:off x="1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69008"/>
            <a:ext cx="9779183" cy="1706563"/>
          </a:xfrm>
        </p:spPr>
        <p:txBody>
          <a:bodyPr anchor="b">
            <a:noAutofit/>
          </a:bodyPr>
          <a:lstStyle>
            <a:lvl1pPr>
              <a:defRPr sz="42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926B296A-EB6A-9BE9-E813-B15C46524F4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1167493" y="2023984"/>
            <a:ext cx="4663440" cy="3332832"/>
          </a:xfrm>
        </p:spPr>
        <p:txBody>
          <a:bodyPr>
            <a:normAutofit/>
          </a:bodyPr>
          <a:lstStyle>
            <a:lvl1pPr marL="530352" indent="-530352">
              <a:spcBef>
                <a:spcPts val="1000"/>
              </a:spcBef>
              <a:buFont typeface="+mj-lt"/>
              <a:buAutoNum type="arabicPeriod"/>
              <a:defRPr sz="2000">
                <a:solidFill>
                  <a:schemeClr val="bg1"/>
                </a:solidFill>
                <a:latin typeface="+mn-lt"/>
              </a:defRPr>
            </a:lvl1pPr>
            <a:lvl2pPr marL="1097280" indent="-530352">
              <a:spcBef>
                <a:spcPts val="1000"/>
              </a:spcBef>
              <a:buFont typeface="+mj-lt"/>
              <a:buAutoNum type="alphaLcPeriod"/>
              <a:defRPr sz="2000">
                <a:solidFill>
                  <a:schemeClr val="bg1"/>
                </a:solidFill>
                <a:latin typeface="+mn-lt"/>
              </a:defRPr>
            </a:lvl2pPr>
            <a:lvl3pPr marL="1645920" indent="-530352">
              <a:spcBef>
                <a:spcPts val="1000"/>
              </a:spcBef>
              <a:buFont typeface="+mj-lt"/>
              <a:buAutoNum type="arabicParenR"/>
              <a:defRPr sz="2000">
                <a:solidFill>
                  <a:schemeClr val="bg1"/>
                </a:solidFill>
                <a:latin typeface="+mn-lt"/>
              </a:defRPr>
            </a:lvl3pPr>
            <a:lvl4pPr marL="1920240" indent="-530352">
              <a:spcBef>
                <a:spcPts val="1000"/>
              </a:spcBef>
              <a:buFont typeface="+mj-lt"/>
              <a:buAutoNum type="alphaLcParenR"/>
              <a:defRPr sz="2000">
                <a:solidFill>
                  <a:schemeClr val="bg1"/>
                </a:solidFill>
                <a:latin typeface="+mn-lt"/>
              </a:defRPr>
            </a:lvl4pPr>
            <a:lvl5pPr marL="2560320" indent="-514350">
              <a:spcBef>
                <a:spcPts val="1000"/>
              </a:spcBef>
              <a:buFont typeface="+mj-lt"/>
              <a:buAutoNum type="romanLcPeriod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435B7D5-E7F8-1267-8942-3C97BE836B98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6283235" y="2023984"/>
            <a:ext cx="4663440" cy="3332832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0426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1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CEDB282-8288-C81F-52B5-048A3E80C9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0"/>
            <a:ext cx="12208822" cy="6858002"/>
            <a:chOff x="0" y="0"/>
            <a:chExt cx="12208822" cy="6858002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2A62587F-7496-384A-AF40-18FC8CF0709D}"/>
                </a:ext>
              </a:extLst>
            </p:cNvPr>
            <p:cNvSpPr/>
            <p:nvPr userDrawn="1"/>
          </p:nvSpPr>
          <p:spPr>
            <a:xfrm>
              <a:off x="0" y="2286002"/>
              <a:ext cx="12208822" cy="45720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84DB028B-A475-224B-B675-A15A56CAD0BF}"/>
                </a:ext>
              </a:extLst>
            </p:cNvPr>
            <p:cNvSpPr/>
            <p:nvPr userDrawn="1"/>
          </p:nvSpPr>
          <p:spPr>
            <a:xfrm flipH="1">
              <a:off x="8597718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61C34955-105B-4D4D-B51D-754C5D38A85D}"/>
                </a:ext>
              </a:extLst>
            </p:cNvPr>
            <p:cNvSpPr/>
            <p:nvPr userDrawn="1"/>
          </p:nvSpPr>
          <p:spPr>
            <a:xfrm>
              <a:off x="1" y="0"/>
              <a:ext cx="933856" cy="933856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457200"/>
            <a:ext cx="10643508" cy="137160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07A1CF7-9B3B-E43E-830E-DAB65B608249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1166088" y="2652713"/>
            <a:ext cx="5394959" cy="3436936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2pPr>
            <a:lvl3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3pPr>
            <a:lvl4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4pPr>
            <a:lvl5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Picture Placeholder 14">
            <a:extLst>
              <a:ext uri="{FF2B5EF4-FFF2-40B4-BE49-F238E27FC236}">
                <a16:creationId xmlns:a16="http://schemas.microsoft.com/office/drawing/2014/main" id="{D976D8D6-3BDC-1908-3425-FEE3EEF51A2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317920" y="1447800"/>
            <a:ext cx="4214010" cy="4214010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8" y="6356350"/>
            <a:ext cx="1604682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0305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and Ima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79F46B00-4AE8-52A2-6926-FC2F5DD1FA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-2364" y="0"/>
            <a:ext cx="12194364" cy="6858000"/>
            <a:chOff x="-2364" y="0"/>
            <a:chExt cx="12194364" cy="68580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6A7F6A3F-E1DD-A246-9A6D-5F9B18BA2588}"/>
                </a:ext>
              </a:extLst>
            </p:cNvPr>
            <p:cNvSpPr/>
            <p:nvPr userDrawn="1"/>
          </p:nvSpPr>
          <p:spPr>
            <a:xfrm rot="5400000">
              <a:off x="8580896" y="0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0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lnTo>
                    <a:pt x="1167493" y="0"/>
                  </a:lnTo>
                  <a:cubicBezTo>
                    <a:pt x="522704" y="0"/>
                    <a:pt x="0" y="522704"/>
                    <a:pt x="0" y="11674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055FD0FC-C8FF-6741-A364-A29CDC6F9495}"/>
                </a:ext>
              </a:extLst>
            </p:cNvPr>
            <p:cNvSpPr/>
            <p:nvPr userDrawn="1"/>
          </p:nvSpPr>
          <p:spPr>
            <a:xfrm>
              <a:off x="-2364" y="3246896"/>
              <a:ext cx="3611104" cy="3611104"/>
            </a:xfrm>
            <a:custGeom>
              <a:avLst/>
              <a:gdLst>
                <a:gd name="connsiteX0" fmla="*/ 0 w 1167493"/>
                <a:gd name="connsiteY0" fmla="*/ 0 h 1167493"/>
                <a:gd name="connsiteX1" fmla="*/ 1167493 w 1167493"/>
                <a:gd name="connsiteY1" fmla="*/ 1167493 h 1167493"/>
                <a:gd name="connsiteX2" fmla="*/ 0 w 1167493"/>
                <a:gd name="connsiteY2" fmla="*/ 1167493 h 1167493"/>
                <a:gd name="connsiteX3" fmla="*/ 0 w 1167493"/>
                <a:gd name="connsiteY3" fmla="*/ 0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67493" h="1167493">
                  <a:moveTo>
                    <a:pt x="0" y="0"/>
                  </a:moveTo>
                  <a:cubicBezTo>
                    <a:pt x="0" y="644789"/>
                    <a:pt x="522704" y="1167493"/>
                    <a:pt x="1167493" y="1167493"/>
                  </a:cubicBezTo>
                  <a:lnTo>
                    <a:pt x="0" y="11674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>
                <a:latin typeface="+mn-lt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9861BC34-DFBF-2D4F-B463-FCFBC08391FF}"/>
                </a:ext>
              </a:extLst>
            </p:cNvPr>
            <p:cNvGrpSpPr/>
            <p:nvPr userDrawn="1"/>
          </p:nvGrpSpPr>
          <p:grpSpPr>
            <a:xfrm>
              <a:off x="2587417" y="5590903"/>
              <a:ext cx="1572380" cy="1267097"/>
              <a:chOff x="7413403" y="4976359"/>
              <a:chExt cx="2334986" cy="1881641"/>
            </a:xfrm>
          </p:grpSpPr>
          <p:sp>
            <p:nvSpPr>
              <p:cNvPr id="7" name="Freeform 6">
                <a:extLst>
                  <a:ext uri="{FF2B5EF4-FFF2-40B4-BE49-F238E27FC236}">
                    <a16:creationId xmlns:a16="http://schemas.microsoft.com/office/drawing/2014/main" id="{55C37C19-F268-4A43-A0D4-3B1B38D48952}"/>
                  </a:ext>
                </a:extLst>
              </p:cNvPr>
              <p:cNvSpPr/>
              <p:nvPr userDrawn="1"/>
            </p:nvSpPr>
            <p:spPr>
              <a:xfrm rot="5400000" flipH="1" flipV="1">
                <a:off x="8223822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  <p:sp>
            <p:nvSpPr>
              <p:cNvPr id="8" name="Freeform 7">
                <a:extLst>
                  <a:ext uri="{FF2B5EF4-FFF2-40B4-BE49-F238E27FC236}">
                    <a16:creationId xmlns:a16="http://schemas.microsoft.com/office/drawing/2014/main" id="{E4F760E5-9D5D-E44F-AEBF-20CA8DE87D11}"/>
                  </a:ext>
                </a:extLst>
              </p:cNvPr>
              <p:cNvSpPr/>
              <p:nvPr userDrawn="1"/>
            </p:nvSpPr>
            <p:spPr>
              <a:xfrm rot="16200000" flipV="1">
                <a:off x="7056329" y="5333433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>
                  <a:latin typeface="+mn-lt"/>
                </a:endParaRP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49489" y="457199"/>
            <a:ext cx="5943599" cy="1920240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6BBDFA0C-B372-969D-6C8A-F664A4BF8D41}"/>
              </a:ext>
            </a:extLst>
          </p:cNvPr>
          <p:cNvSpPr>
            <a:spLocks noGrp="1" noChangeAspect="1"/>
          </p:cNvSpPr>
          <p:nvPr>
            <p:ph idx="17" hasCustomPrompt="1"/>
          </p:nvPr>
        </p:nvSpPr>
        <p:spPr>
          <a:xfrm>
            <a:off x="823108" y="640080"/>
            <a:ext cx="4297680" cy="4297680"/>
          </a:xfrm>
          <a:prstGeom prst="ellipse">
            <a:avLst/>
          </a:prstGeom>
          <a:solidFill>
            <a:schemeClr val="accent2"/>
          </a:solidFill>
        </p:spPr>
        <p:txBody>
          <a:bodyPr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2000">
                <a:latin typeface="+mn-lt"/>
              </a:defRPr>
            </a:lvl1pPr>
            <a:lvl2pPr marL="347663" indent="0" algn="ctr">
              <a:buFont typeface="Arial" panose="020B0604020202020204" pitchFamily="34" charset="0"/>
              <a:buNone/>
              <a:defRPr sz="2000">
                <a:latin typeface="+mn-lt"/>
              </a:defRPr>
            </a:lvl2pPr>
            <a:lvl3pPr marL="6858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3pPr>
            <a:lvl4pPr marL="9144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4pPr>
            <a:lvl5pPr marL="1143000" indent="0" algn="ctr">
              <a:buFont typeface="Arial" panose="020B0604020202020204" pitchFamily="34" charset="0"/>
              <a:buNone/>
              <a:defRPr sz="20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67114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A8D2CC-EE75-85FA-1577-88C0BEC7B10C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5549490" y="2706369"/>
            <a:ext cx="5943600" cy="3383279"/>
          </a:xfrm>
        </p:spPr>
        <p:txBody>
          <a:bodyPr>
            <a:normAutofit/>
          </a:bodyPr>
          <a:lstStyle>
            <a:lvl1pPr marL="283464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1pPr>
            <a:lvl2pPr marL="566928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2pPr>
            <a:lvl3pPr marL="850392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133856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4pPr>
            <a:lvl5pPr marL="1463040" indent="-283464">
              <a:spcBef>
                <a:spcPts val="10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5656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rot="16200000">
            <a:off x="10772262" y="152641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67492" y="136526"/>
            <a:ext cx="9779183" cy="1570038"/>
          </a:xfrm>
        </p:spPr>
        <p:txBody>
          <a:bodyPr anchor="b">
            <a:noAutofit/>
          </a:bodyPr>
          <a:lstStyle>
            <a:lvl1pPr>
              <a:defRPr sz="42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67493" y="2084832"/>
            <a:ext cx="9779182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200" indent="0">
              <a:buNone/>
              <a:defRPr>
                <a:latin typeface="+mn-lt"/>
              </a:defRPr>
            </a:lvl2pPr>
            <a:lvl3pPr marL="914400" indent="0">
              <a:buNone/>
              <a:defRPr>
                <a:latin typeface="+mn-lt"/>
              </a:defRPr>
            </a:lvl3pPr>
            <a:lvl4pPr marL="1371600" indent="0">
              <a:buNone/>
              <a:defRPr>
                <a:latin typeface="+mn-lt"/>
              </a:defRPr>
            </a:lvl4pPr>
            <a:lvl5pPr marL="1828800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1701018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6" y="6356350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9451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78AD52EA-B01E-8D38-D87A-BF7EB5B58A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0" y="-1"/>
            <a:ext cx="12192001" cy="6864796"/>
            <a:chOff x="0" y="-1"/>
            <a:chExt cx="12192001" cy="686479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AC79249-FDC0-364D-A734-AE1DE1605D28}"/>
                </a:ext>
              </a:extLst>
            </p:cNvPr>
            <p:cNvSpPr/>
            <p:nvPr userDrawn="1"/>
          </p:nvSpPr>
          <p:spPr>
            <a:xfrm>
              <a:off x="8264426" y="0"/>
              <a:ext cx="3927574" cy="6858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15FBB50-09C8-B64E-AE57-67C5E70810CB}"/>
                </a:ext>
              </a:extLst>
            </p:cNvPr>
            <p:cNvGrpSpPr/>
            <p:nvPr userDrawn="1"/>
          </p:nvGrpSpPr>
          <p:grpSpPr>
            <a:xfrm>
              <a:off x="8264427" y="3685939"/>
              <a:ext cx="3927573" cy="3178856"/>
              <a:chOff x="9857014" y="13834"/>
              <a:chExt cx="2334986" cy="1881641"/>
            </a:xfrm>
          </p:grpSpPr>
          <p:sp>
            <p:nvSpPr>
              <p:cNvPr id="15" name="Freeform 14">
                <a:extLst>
                  <a:ext uri="{FF2B5EF4-FFF2-40B4-BE49-F238E27FC236}">
                    <a16:creationId xmlns:a16="http://schemas.microsoft.com/office/drawing/2014/main" id="{EFBF1E52-11FA-DC48-B7AD-75734232FFE8}"/>
                  </a:ext>
                </a:extLst>
              </p:cNvPr>
              <p:cNvSpPr/>
              <p:nvPr userDrawn="1"/>
            </p:nvSpPr>
            <p:spPr>
              <a:xfrm rot="5400000" flipH="1" flipV="1">
                <a:off x="10667433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  <p:sp>
            <p:nvSpPr>
              <p:cNvPr id="16" name="Freeform 15">
                <a:extLst>
                  <a:ext uri="{FF2B5EF4-FFF2-40B4-BE49-F238E27FC236}">
                    <a16:creationId xmlns:a16="http://schemas.microsoft.com/office/drawing/2014/main" id="{4850B620-49F5-3748-84AF-682555D52792}"/>
                  </a:ext>
                </a:extLst>
              </p:cNvPr>
              <p:cNvSpPr/>
              <p:nvPr userDrawn="1"/>
            </p:nvSpPr>
            <p:spPr>
              <a:xfrm rot="16200000" flipV="1">
                <a:off x="9499940" y="370908"/>
                <a:ext cx="1881641" cy="1167493"/>
              </a:xfrm>
              <a:custGeom>
                <a:avLst/>
                <a:gdLst>
                  <a:gd name="connsiteX0" fmla="*/ 1881641 w 1881641"/>
                  <a:gd name="connsiteY0" fmla="*/ 1167473 h 1167493"/>
                  <a:gd name="connsiteX1" fmla="*/ 1881641 w 1881641"/>
                  <a:gd name="connsiteY1" fmla="*/ 1167493 h 1167493"/>
                  <a:gd name="connsiteX2" fmla="*/ 1167493 w 1881641"/>
                  <a:gd name="connsiteY2" fmla="*/ 1167493 h 1167493"/>
                  <a:gd name="connsiteX3" fmla="*/ 0 w 1881641"/>
                  <a:gd name="connsiteY3" fmla="*/ 0 h 1167493"/>
                  <a:gd name="connsiteX4" fmla="*/ 714149 w 1881641"/>
                  <a:gd name="connsiteY4" fmla="*/ 0 h 1167493"/>
                  <a:gd name="connsiteX5" fmla="*/ 1875614 w 1881641"/>
                  <a:gd name="connsiteY5" fmla="*/ 1048124 h 1167493"/>
                  <a:gd name="connsiteX6" fmla="*/ 1881641 w 1881641"/>
                  <a:gd name="connsiteY6" fmla="*/ 1167473 h 11674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881641" h="1167493">
                    <a:moveTo>
                      <a:pt x="1881641" y="1167473"/>
                    </a:moveTo>
                    <a:lnTo>
                      <a:pt x="1881641" y="1167493"/>
                    </a:lnTo>
                    <a:lnTo>
                      <a:pt x="1167493" y="1167493"/>
                    </a:lnTo>
                    <a:cubicBezTo>
                      <a:pt x="522704" y="1167493"/>
                      <a:pt x="0" y="644789"/>
                      <a:pt x="0" y="0"/>
                    </a:cubicBezTo>
                    <a:lnTo>
                      <a:pt x="714149" y="0"/>
                    </a:lnTo>
                    <a:cubicBezTo>
                      <a:pt x="1318639" y="0"/>
                      <a:pt x="1815827" y="459408"/>
                      <a:pt x="1875614" y="1048124"/>
                    </a:cubicBezTo>
                    <a:lnTo>
                      <a:pt x="1881641" y="1167473"/>
                    </a:ln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dirty="0"/>
              </a:p>
            </p:txBody>
          </p:sp>
        </p:grpSp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BC68F289-2744-2F48-893A-3F17911625C8}"/>
                </a:ext>
              </a:extLst>
            </p:cNvPr>
            <p:cNvSpPr/>
            <p:nvPr userDrawn="1"/>
          </p:nvSpPr>
          <p:spPr>
            <a:xfrm>
              <a:off x="0" y="-1"/>
              <a:ext cx="1167493" cy="1167493"/>
            </a:xfrm>
            <a:custGeom>
              <a:avLst/>
              <a:gdLst>
                <a:gd name="connsiteX0" fmla="*/ 0 w 862693"/>
                <a:gd name="connsiteY0" fmla="*/ 0 h 862693"/>
                <a:gd name="connsiteX1" fmla="*/ 862693 w 862693"/>
                <a:gd name="connsiteY1" fmla="*/ 0 h 862693"/>
                <a:gd name="connsiteX2" fmla="*/ 0 w 862693"/>
                <a:gd name="connsiteY2" fmla="*/ 862693 h 862693"/>
                <a:gd name="connsiteX3" fmla="*/ 0 w 862693"/>
                <a:gd name="connsiteY3" fmla="*/ 0 h 8626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2693" h="862693">
                  <a:moveTo>
                    <a:pt x="0" y="0"/>
                  </a:moveTo>
                  <a:lnTo>
                    <a:pt x="862693" y="0"/>
                  </a:lnTo>
                  <a:cubicBezTo>
                    <a:pt x="862693" y="476453"/>
                    <a:pt x="476452" y="862693"/>
                    <a:pt x="0" y="862693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17" name="Freeform 16">
              <a:extLst>
                <a:ext uri="{FF2B5EF4-FFF2-40B4-BE49-F238E27FC236}">
                  <a16:creationId xmlns:a16="http://schemas.microsoft.com/office/drawing/2014/main" id="{39563C76-BC00-DE47-88F5-C24D3CE3325A}"/>
                </a:ext>
              </a:extLst>
            </p:cNvPr>
            <p:cNvSpPr/>
            <p:nvPr userDrawn="1"/>
          </p:nvSpPr>
          <p:spPr>
            <a:xfrm>
              <a:off x="10228214" y="-1"/>
              <a:ext cx="1963787" cy="3178856"/>
            </a:xfrm>
            <a:custGeom>
              <a:avLst/>
              <a:gdLst>
                <a:gd name="connsiteX0" fmla="*/ 0 w 1963787"/>
                <a:gd name="connsiteY0" fmla="*/ 0 h 3178856"/>
                <a:gd name="connsiteX1" fmla="*/ 1963787 w 1963787"/>
                <a:gd name="connsiteY1" fmla="*/ 0 h 3178856"/>
                <a:gd name="connsiteX2" fmla="*/ 1963787 w 1963787"/>
                <a:gd name="connsiteY2" fmla="*/ 1967129 h 3178856"/>
                <a:gd name="connsiteX3" fmla="*/ 1963787 w 1963787"/>
                <a:gd name="connsiteY3" fmla="*/ 2349671 h 3178856"/>
                <a:gd name="connsiteX4" fmla="*/ 1963787 w 1963787"/>
                <a:gd name="connsiteY4" fmla="*/ 3178856 h 3178856"/>
                <a:gd name="connsiteX5" fmla="*/ 1963753 w 1963787"/>
                <a:gd name="connsiteY5" fmla="*/ 3178856 h 3178856"/>
                <a:gd name="connsiteX6" fmla="*/ 1763002 w 1963787"/>
                <a:gd name="connsiteY6" fmla="*/ 3168629 h 3178856"/>
                <a:gd name="connsiteX7" fmla="*/ 0 w 1963787"/>
                <a:gd name="connsiteY7" fmla="*/ 1197921 h 3178856"/>
                <a:gd name="connsiteX8" fmla="*/ 0 w 1963787"/>
                <a:gd name="connsiteY8" fmla="*/ 1039961 h 3178856"/>
                <a:gd name="connsiteX9" fmla="*/ 0 w 1963787"/>
                <a:gd name="connsiteY9" fmla="*/ 0 h 3178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63787" h="3178856">
                  <a:moveTo>
                    <a:pt x="0" y="0"/>
                  </a:moveTo>
                  <a:lnTo>
                    <a:pt x="1963787" y="0"/>
                  </a:lnTo>
                  <a:lnTo>
                    <a:pt x="1963787" y="1967129"/>
                  </a:lnTo>
                  <a:lnTo>
                    <a:pt x="1963787" y="2349671"/>
                  </a:lnTo>
                  <a:lnTo>
                    <a:pt x="1963787" y="3178856"/>
                  </a:lnTo>
                  <a:lnTo>
                    <a:pt x="1963753" y="3178856"/>
                  </a:lnTo>
                  <a:lnTo>
                    <a:pt x="1763002" y="3168629"/>
                  </a:lnTo>
                  <a:cubicBezTo>
                    <a:pt x="772749" y="3067186"/>
                    <a:pt x="0" y="2223585"/>
                    <a:pt x="0" y="1197921"/>
                  </a:cubicBezTo>
                  <a:lnTo>
                    <a:pt x="0" y="1039961"/>
                  </a:lnTo>
                  <a:lnTo>
                    <a:pt x="0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67494" y="252549"/>
            <a:ext cx="6220278" cy="3262811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67493" y="3685939"/>
            <a:ext cx="6220277" cy="2919512"/>
          </a:xfrm>
        </p:spPr>
        <p:txBody>
          <a:bodyPr anchor="t" anchorCtr="0">
            <a:norm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544706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dirty="0"/>
              <a:t>9/8/20XX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353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74" r:id="rId4"/>
    <p:sldLayoutId id="2147483671" r:id="rId5"/>
    <p:sldLayoutId id="2147483659" r:id="rId6"/>
    <p:sldLayoutId id="2147483668" r:id="rId7"/>
    <p:sldLayoutId id="2147483669" r:id="rId8"/>
    <p:sldLayoutId id="2147483675" r:id="rId9"/>
    <p:sldLayoutId id="2147483676" r:id="rId10"/>
    <p:sldLayoutId id="2147483661" r:id="rId11"/>
    <p:sldLayoutId id="2147483666" r:id="rId12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240" userDrawn="1">
          <p15:clr>
            <a:srgbClr val="547EBF"/>
          </p15:clr>
        </p15:guide>
        <p15:guide id="4" orient="horz" pos="240" userDrawn="1">
          <p15:clr>
            <a:srgbClr val="547EBF"/>
          </p15:clr>
        </p15:guide>
        <p15:guide id="5" pos="7440" userDrawn="1">
          <p15:clr>
            <a:srgbClr val="547EBF"/>
          </p15:clr>
        </p15:guide>
        <p15:guide id="6" orient="horz" pos="4080" userDrawn="1">
          <p15:clr>
            <a:srgbClr val="547EBF"/>
          </p15:clr>
        </p15:guide>
        <p15:guide id="7" pos="3960" userDrawn="1">
          <p15:clr>
            <a:srgbClr val="547EBF"/>
          </p15:clr>
        </p15:guide>
        <p15:guide id="8" pos="3720" userDrawn="1">
          <p15:clr>
            <a:srgbClr val="547EBF"/>
          </p15:clr>
        </p15:guide>
        <p15:guide id="9" pos="2112" userDrawn="1">
          <p15:clr>
            <a:srgbClr val="547EBF"/>
          </p15:clr>
        </p15:guide>
        <p15:guide id="10" pos="1848" userDrawn="1">
          <p15:clr>
            <a:srgbClr val="547EBF"/>
          </p15:clr>
        </p15:guide>
        <p15:guide id="11" pos="5568" userDrawn="1">
          <p15:clr>
            <a:srgbClr val="547EBF"/>
          </p15:clr>
        </p15:guide>
        <p15:guide id="12" pos="5832" userDrawn="1">
          <p15:clr>
            <a:srgbClr val="547EBF"/>
          </p15:clr>
        </p15:guide>
        <p15:guide id="13" pos="4968" userDrawn="1">
          <p15:clr>
            <a:srgbClr val="9FCC3B"/>
          </p15:clr>
        </p15:guide>
        <p15:guide id="14" pos="5208" userDrawn="1">
          <p15:clr>
            <a:srgbClr val="9FCC3B"/>
          </p15:clr>
        </p15:guide>
        <p15:guide id="15" pos="2712" userDrawn="1">
          <p15:clr>
            <a:srgbClr val="9FCC3B"/>
          </p15:clr>
        </p15:guide>
        <p15:guide id="16" pos="2472" userDrawn="1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facebook.com/profile.php?id=61591188500216" TargetMode="External"/><Relationship Id="rId5" Type="http://schemas.openxmlformats.org/officeDocument/2006/relationships/hyperlink" Target="https://www.linkedin.com/in/bacco-logistics-308a17417" TargetMode="External"/><Relationship Id="rId4" Type="http://schemas.openxmlformats.org/officeDocument/2006/relationships/hyperlink" Target="http://www.bacco-logistics.com/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i.cvetkovic@bacco-logistics.com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hyperlink" Target="http://www.bacco-logistic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EBAB77E6-6443-2B18-2CA6-056AC84D4C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9305" y="5717083"/>
            <a:ext cx="6469625" cy="786581"/>
          </a:xfrm>
        </p:spPr>
        <p:txBody>
          <a:bodyPr/>
          <a:lstStyle/>
          <a:p>
            <a:r>
              <a:rPr lang="sr-Latn-RS" sz="3200" dirty="0"/>
              <a:t>Your Trusted Logistics Partner !</a:t>
            </a:r>
            <a:endParaRPr lang="en-US" sz="32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8454A2-20D5-6E44-B0C2-26C1B67F16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3793" y="10849"/>
            <a:ext cx="10144416" cy="5706234"/>
          </a:xfrm>
          <a:prstGeom prst="rect">
            <a:avLst/>
          </a:prstGeom>
          <a:noFill/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F6712F-6CBB-1200-8A0C-5F85AD3A6D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793" y="5695148"/>
            <a:ext cx="1152052" cy="1043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308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2DF434-28DB-4621-A497-D62C41CE0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490" y="1193145"/>
            <a:ext cx="4027130" cy="789529"/>
          </a:xfrm>
        </p:spPr>
        <p:txBody>
          <a:bodyPr anchor="b">
            <a:normAutofit/>
          </a:bodyPr>
          <a:lstStyle/>
          <a:p>
            <a:r>
              <a:rPr lang="en-US" dirty="0"/>
              <a:t>Agenda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D333A6-3456-BAD9-FA05-EA249BB801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899" r="3566"/>
          <a:stretch>
            <a:fillRect/>
          </a:stretch>
        </p:blipFill>
        <p:spPr>
          <a:xfrm>
            <a:off x="823108" y="640080"/>
            <a:ext cx="4297680" cy="4297680"/>
          </a:xfrm>
          <a:prstGeom prst="ellipse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788C46-D0BC-4307-AE55-7601A139E7CB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49490" y="2529388"/>
            <a:ext cx="5819402" cy="256372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sr-Latn-RS" dirty="0"/>
              <a:t>1. </a:t>
            </a:r>
            <a:r>
              <a:rPr lang="en-US" dirty="0"/>
              <a:t>Company presentation</a:t>
            </a:r>
            <a:br>
              <a:rPr lang="en-US" dirty="0"/>
            </a:br>
            <a:r>
              <a:rPr lang="sr-Latn-RS" dirty="0"/>
              <a:t>2. </a:t>
            </a:r>
            <a:r>
              <a:rPr lang="en-US" dirty="0"/>
              <a:t>Logistics solutions and services</a:t>
            </a:r>
            <a:br>
              <a:rPr lang="en-US" dirty="0"/>
            </a:br>
            <a:r>
              <a:rPr lang="sr-Latn-RS" dirty="0"/>
              <a:t>3. </a:t>
            </a:r>
            <a:r>
              <a:rPr lang="en-US" dirty="0"/>
              <a:t>Partner network and market coverage</a:t>
            </a:r>
            <a:br>
              <a:rPr lang="en-US" dirty="0"/>
            </a:br>
            <a:r>
              <a:rPr lang="sr-Latn-RS" dirty="0"/>
              <a:t>4. </a:t>
            </a:r>
            <a:r>
              <a:rPr lang="en-US" dirty="0"/>
              <a:t>Operational efficiency and reliability</a:t>
            </a:r>
            <a:br>
              <a:rPr lang="en-US" dirty="0"/>
            </a:br>
            <a:r>
              <a:rPr lang="sr-Latn-RS" dirty="0"/>
              <a:t>5. </a:t>
            </a:r>
            <a:r>
              <a:rPr lang="en-US" dirty="0"/>
              <a:t>Benefits for business partners</a:t>
            </a:r>
            <a:br>
              <a:rPr lang="en-US" dirty="0"/>
            </a:br>
            <a:r>
              <a:rPr lang="sr-Latn-RS" dirty="0"/>
              <a:t>6. </a:t>
            </a:r>
            <a:r>
              <a:rPr lang="en-US" dirty="0"/>
              <a:t>Cooperation opportunities</a:t>
            </a:r>
            <a:br>
              <a:rPr lang="en-US" dirty="0"/>
            </a:br>
            <a:r>
              <a:rPr lang="sr-Latn-RS" dirty="0"/>
              <a:t>7. </a:t>
            </a:r>
            <a:r>
              <a:rPr lang="en-US" dirty="0"/>
              <a:t>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13256085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8DD4-4828-CE87-0C5C-42BE175E8D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8232" y="850902"/>
            <a:ext cx="6662058" cy="1101724"/>
          </a:xfrm>
        </p:spPr>
        <p:txBody>
          <a:bodyPr anchor="b">
            <a:normAutofit/>
          </a:bodyPr>
          <a:lstStyle/>
          <a:p>
            <a:r>
              <a:rPr lang="en-US" dirty="0"/>
              <a:t>Company presentation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FF1D936-4F48-BC4A-BC36-B11CD6F3F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8232" y="2265951"/>
            <a:ext cx="4509408" cy="2963273"/>
          </a:xfrm>
        </p:spPr>
        <p:txBody>
          <a:bodyPr>
            <a:normAutofit lnSpcReduction="10000"/>
          </a:bodyPr>
          <a:lstStyle/>
          <a:p>
            <a:r>
              <a:rPr lang="en-US" sz="1400" dirty="0"/>
              <a:t>Bacco Logistics is an international logistics company headquartered in Stuttgart, Germany, with an operational office in Belgrade, Serbia.</a:t>
            </a:r>
            <a:endParaRPr lang="sr-Latn-RS" sz="1400" dirty="0"/>
          </a:p>
          <a:p>
            <a:endParaRPr lang="en-US" sz="1400" dirty="0"/>
          </a:p>
          <a:p>
            <a:r>
              <a:rPr lang="en-US" sz="1400" dirty="0"/>
              <a:t>We specialize in organizing international transport and logistics solutions that connect European and global markets. Our goal is to provide clients with reliable, flexible, and cost-effective logistics support tailored to their business needs.</a:t>
            </a:r>
            <a:endParaRPr lang="sr-Latn-RS" sz="1400" dirty="0"/>
          </a:p>
          <a:p>
            <a:endParaRPr lang="en-US" sz="1400" dirty="0"/>
          </a:p>
          <a:p>
            <a:r>
              <a:rPr lang="en-US" sz="1400" dirty="0"/>
              <a:t>By combining local market expertise with an international network of transport partners, we enable efficient movement of goods across Europe and Asia</a:t>
            </a:r>
          </a:p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9EADA06-6F94-0EAB-445C-904751342F21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624361" y="2160843"/>
            <a:ext cx="4319866" cy="31727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6626771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EDF9E134-98AA-3ECE-E40A-180C85ACD7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8942" y="533400"/>
            <a:ext cx="8033658" cy="799297"/>
          </a:xfrm>
        </p:spPr>
        <p:txBody>
          <a:bodyPr/>
          <a:lstStyle/>
          <a:p>
            <a:r>
              <a:rPr lang="en-US" dirty="0"/>
              <a:t>Logistics solutions and services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55C0B-19FB-954B-532A-0A68CAC4E0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23984"/>
            <a:ext cx="4663440" cy="3332832"/>
          </a:xfrm>
        </p:spPr>
        <p:txBody>
          <a:bodyPr>
            <a:noAutofit/>
          </a:bodyPr>
          <a:lstStyle/>
          <a:p>
            <a:r>
              <a:rPr lang="en-US" sz="1400" dirty="0"/>
              <a:t>🚛 </a:t>
            </a:r>
            <a:r>
              <a:rPr lang="en-US" sz="1400" b="1" dirty="0"/>
              <a:t>Road Transport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400" dirty="0"/>
              <a:t>FTL and LTL transport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400" dirty="0"/>
              <a:t>Distribution of goods across Europe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400" dirty="0"/>
              <a:t>Direct and consolidated shipments </a:t>
            </a:r>
            <a:endParaRPr lang="sr-Latn-RS" sz="1400" dirty="0"/>
          </a:p>
          <a:p>
            <a:endParaRPr lang="en-US" sz="1400" dirty="0"/>
          </a:p>
          <a:p>
            <a:r>
              <a:rPr lang="en-US" sz="1400" dirty="0"/>
              <a:t>🛳️ </a:t>
            </a:r>
            <a:r>
              <a:rPr lang="en-US" sz="1400" b="1" dirty="0"/>
              <a:t>Sea Freight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400" dirty="0"/>
              <a:t>FCL and LCL shipments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400" dirty="0"/>
              <a:t>Import and export of goods from Asia and other global markets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sz="1400" dirty="0"/>
              <a:t>Organization of the entire transport process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BA34351-9D9C-8C32-5CC0-3F19A1CAC037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023984"/>
            <a:ext cx="4663440" cy="3332832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✈️ </a:t>
            </a:r>
            <a:r>
              <a:rPr lang="en-US" b="1" dirty="0"/>
              <a:t>Air Transport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Urgent and time-sensitive shipments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International cargo transport on a global scale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Door-to-door logistics solutions </a:t>
            </a:r>
            <a:endParaRPr lang="sr-Latn-RS" dirty="0"/>
          </a:p>
          <a:p>
            <a:endParaRPr lang="sr-Latn-RS" dirty="0"/>
          </a:p>
          <a:p>
            <a:endParaRPr lang="en-US" dirty="0"/>
          </a:p>
          <a:p>
            <a:r>
              <a:rPr lang="en-US" dirty="0"/>
              <a:t>🗺️ </a:t>
            </a:r>
            <a:r>
              <a:rPr lang="en-US" b="1" dirty="0"/>
              <a:t>Logistics Coordination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Transport planning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Shipment tracking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Communication with all supply chain participants 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en-US" dirty="0"/>
              <a:t>Optimization of transport costs</a:t>
            </a:r>
          </a:p>
        </p:txBody>
      </p:sp>
    </p:spTree>
    <p:extLst>
      <p:ext uri="{BB962C8B-B14F-4D97-AF65-F5344CB8AC3E}">
        <p14:creationId xmlns:p14="http://schemas.microsoft.com/office/powerpoint/2010/main" val="12659396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EE190-899A-46D2-989D-C4BC6A46F9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36526"/>
            <a:ext cx="9601200" cy="1653371"/>
          </a:xfrm>
        </p:spPr>
        <p:txBody>
          <a:bodyPr anchor="b">
            <a:normAutofit/>
          </a:bodyPr>
          <a:lstStyle/>
          <a:p>
            <a:r>
              <a:rPr lang="en-US"/>
              <a:t>Partner network and market coverage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C9DE8-A5CC-4BE1-0DE5-CB15D01A79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023984"/>
            <a:ext cx="4780634" cy="673949"/>
          </a:xfrm>
        </p:spPr>
        <p:txBody>
          <a:bodyPr>
            <a:normAutofit/>
          </a:bodyPr>
          <a:lstStyle/>
          <a:p>
            <a:pPr algn="ctr"/>
            <a:r>
              <a:rPr lang="en-US" dirty="0"/>
              <a:t>Our focus is on connecting key European and Asian markets.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E24D3CA4-239B-0203-17A4-66912D82A91F}"/>
              </a:ext>
            </a:extLst>
          </p:cNvPr>
          <p:cNvPicPr>
            <a:picLocks noGrp="1" noChangeAspect="1"/>
          </p:cNvPicPr>
          <p:nvPr>
            <p:ph idx="10"/>
          </p:nvPr>
        </p:nvPicPr>
        <p:blipFill>
          <a:blip r:embed="rId3"/>
          <a:stretch>
            <a:fillRect/>
          </a:stretch>
        </p:blipFill>
        <p:spPr>
          <a:xfrm>
            <a:off x="6096000" y="2023984"/>
            <a:ext cx="5411769" cy="30441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855465C-0FDF-CFA2-513C-DC7776CB835B}"/>
              </a:ext>
            </a:extLst>
          </p:cNvPr>
          <p:cNvSpPr txBox="1"/>
          <p:nvPr/>
        </p:nvSpPr>
        <p:spPr>
          <a:xfrm>
            <a:off x="307818" y="2839873"/>
            <a:ext cx="29785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Key markets</a:t>
            </a:r>
            <a:endParaRPr lang="sr-Latn-R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Germany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Austria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Serbia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Western Balkan countries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China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4589425-6ED5-1343-A108-4278D7D3B422}"/>
              </a:ext>
            </a:extLst>
          </p:cNvPr>
          <p:cNvSpPr txBox="1"/>
          <p:nvPr/>
        </p:nvSpPr>
        <p:spPr>
          <a:xfrm>
            <a:off x="4128381" y="2839873"/>
            <a:ext cx="2353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Regions we cover</a:t>
            </a:r>
            <a:endParaRPr lang="sr-Latn-RS" b="1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Central Europe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Southeast Europe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Western Balkans</a:t>
            </a:r>
            <a:endParaRPr lang="sr-Latn-RS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en-US" dirty="0"/>
              <a:t>Asia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5393719-408A-B142-7A7B-1A10073B50B3}"/>
              </a:ext>
            </a:extLst>
          </p:cNvPr>
          <p:cNvSpPr txBox="1"/>
          <p:nvPr/>
        </p:nvSpPr>
        <p:spPr>
          <a:xfrm>
            <a:off x="99285" y="5133090"/>
            <a:ext cx="69170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Thanks to our international network of carriers and logistics partners, we are able to organize transport between a wide range of European and global destinations.</a:t>
            </a:r>
          </a:p>
        </p:txBody>
      </p:sp>
    </p:spTree>
    <p:extLst>
      <p:ext uri="{BB962C8B-B14F-4D97-AF65-F5344CB8AC3E}">
        <p14:creationId xmlns:p14="http://schemas.microsoft.com/office/powerpoint/2010/main" val="7797506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C00FF-6B42-7D84-7831-AACC4E189E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9489" y="1285592"/>
            <a:ext cx="5749236" cy="1068310"/>
          </a:xfrm>
        </p:spPr>
        <p:txBody>
          <a:bodyPr/>
          <a:lstStyle/>
          <a:p>
            <a:r>
              <a:rPr lang="en-US" dirty="0"/>
              <a:t>Operational efficiency and reliability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C7FC500-BBFB-3AA4-BEDE-038CB94FFF61}"/>
              </a:ext>
            </a:extLst>
          </p:cNvPr>
          <p:cNvSpPr>
            <a:spLocks noGrp="1" noChangeAspect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en-US" dirty="0"/>
              <a:t>Our business model is based on flexibility and the selection of the optimal transport solution for each individual request.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5C7B5A-A5C3-15D4-DF71-B692D28942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5549900" y="2706688"/>
            <a:ext cx="5943600" cy="338296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We provide our clients with:</a:t>
            </a:r>
            <a:br>
              <a:rPr lang="en-US" dirty="0"/>
            </a:br>
            <a:r>
              <a:rPr lang="en-US" dirty="0"/>
              <a:t>⏱️ Fast handling of inquiries</a:t>
            </a:r>
            <a:br>
              <a:rPr lang="en-US" dirty="0"/>
            </a:br>
            <a:r>
              <a:rPr lang="en-US" dirty="0"/>
              <a:t>🤝 Transparent communication</a:t>
            </a:r>
            <a:br>
              <a:rPr lang="en-US" dirty="0"/>
            </a:br>
            <a:r>
              <a:rPr lang="en-US" dirty="0"/>
              <a:t>🌐 Shipment tracking throughout the entire process</a:t>
            </a:r>
            <a:br>
              <a:rPr lang="en-US" dirty="0"/>
            </a:br>
            <a:r>
              <a:rPr lang="en-US" dirty="0"/>
              <a:t>📊 Optimization of costs and transit times</a:t>
            </a:r>
            <a:br>
              <a:rPr lang="en-US" dirty="0"/>
            </a:br>
            <a:r>
              <a:rPr lang="en-US" dirty="0"/>
              <a:t>🧑‍💻 Dedicated support at every stage of transport</a:t>
            </a:r>
            <a:endParaRPr lang="sr-Latn-R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Our focus is not only on the transportation of goods, but also on building long-term business relationships based on trust and reliability.</a:t>
            </a:r>
          </a:p>
          <a:p>
            <a:pPr marL="283464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3261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FF5EE67-DE83-C00F-F31C-58A2B46234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4339" y="368301"/>
            <a:ext cx="8048530" cy="950614"/>
          </a:xfrm>
        </p:spPr>
        <p:txBody>
          <a:bodyPr anchor="b">
            <a:normAutofit/>
          </a:bodyPr>
          <a:lstStyle/>
          <a:p>
            <a:r>
              <a:rPr lang="en-US" dirty="0"/>
              <a:t>Benefits for business partners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F7743C-9A64-6DD7-26EC-7870E2484D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02" y="1726220"/>
            <a:ext cx="4264161" cy="2916672"/>
          </a:xfrm>
        </p:spPr>
        <p:txBody>
          <a:bodyPr>
            <a:noAutofit/>
          </a:bodyPr>
          <a:lstStyle/>
          <a:p>
            <a:r>
              <a:rPr lang="en-US" sz="1800" b="1" dirty="0"/>
              <a:t>Why collaborate with Bacco Logistics?</a:t>
            </a:r>
            <a:endParaRPr lang="sr-Latn-RS" sz="1800" b="1" dirty="0"/>
          </a:p>
          <a:p>
            <a:br>
              <a:rPr lang="en-US" sz="1800" dirty="0"/>
            </a:br>
            <a:r>
              <a:rPr lang="en-US" sz="1800" dirty="0"/>
              <a:t>✓ International presence through offices in Germany and Serbia</a:t>
            </a:r>
            <a:br>
              <a:rPr lang="en-US" sz="1800" dirty="0"/>
            </a:br>
            <a:r>
              <a:rPr lang="en-US" sz="1800" dirty="0"/>
              <a:t>✓ Flexible logistics solutions tailored to client needs</a:t>
            </a:r>
            <a:br>
              <a:rPr lang="en-US" sz="1800" dirty="0"/>
            </a:br>
            <a:r>
              <a:rPr lang="en-US" sz="1800" dirty="0"/>
              <a:t>✓ Access to European and Asian markets</a:t>
            </a:r>
            <a:br>
              <a:rPr lang="en-US" sz="1800" dirty="0"/>
            </a:br>
            <a:r>
              <a:rPr lang="en-US" sz="1800" dirty="0"/>
              <a:t>✓ Fast and direct communication</a:t>
            </a:r>
            <a:br>
              <a:rPr lang="en-US" sz="1800" dirty="0"/>
            </a:br>
            <a:r>
              <a:rPr lang="en-US" sz="1800" dirty="0"/>
              <a:t>✓ Individual approach to each project</a:t>
            </a:r>
            <a:br>
              <a:rPr lang="en-US" sz="1800" dirty="0"/>
            </a:br>
            <a:r>
              <a:rPr lang="en-US" sz="1800" dirty="0"/>
              <a:t>✓ Focus on service quality and long-term cooperation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930C743-30E9-01A4-DAFC-9544BC2B7E9F}"/>
              </a:ext>
            </a:extLst>
          </p:cNvPr>
          <p:cNvSpPr txBox="1"/>
          <p:nvPr/>
        </p:nvSpPr>
        <p:spPr>
          <a:xfrm>
            <a:off x="5776851" y="1720840"/>
            <a:ext cx="487002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Relevant experience</a:t>
            </a:r>
            <a:endParaRPr lang="sr-Latn-RS" b="1" dirty="0"/>
          </a:p>
          <a:p>
            <a:br>
              <a:rPr lang="en-US" dirty="0"/>
            </a:br>
            <a:r>
              <a:rPr lang="en-US" dirty="0"/>
              <a:t>We have successfully participated in logistics projects and transport operations for companies such as: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Aramex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Tekpoint</a:t>
            </a:r>
            <a:r>
              <a:rPr lang="en-US" dirty="0"/>
              <a:t> GmbH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eMAG GmbH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Adam Hall GmbH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Homeon</a:t>
            </a:r>
            <a:r>
              <a:rPr lang="en-US" dirty="0"/>
              <a:t> Inc.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 err="1"/>
              <a:t>Gingerpaw</a:t>
            </a:r>
            <a:r>
              <a:rPr lang="en-US" dirty="0"/>
              <a:t> SG PTE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dirty="0"/>
              <a:t>JMJ Global GmbH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4AF1DB-A92B-5038-B736-BC01AA821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0402" y="4887336"/>
            <a:ext cx="3159660" cy="160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93387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AA093-E00B-31E9-0A13-71142E30E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2" y="136526"/>
            <a:ext cx="9601200" cy="1653371"/>
          </a:xfrm>
        </p:spPr>
        <p:txBody>
          <a:bodyPr anchor="b">
            <a:normAutofit/>
          </a:bodyPr>
          <a:lstStyle/>
          <a:p>
            <a:r>
              <a:rPr lang="en-US"/>
              <a:t>Cooperation opportunities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A4969F4A-FA79-FD05-F083-6C70105A51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19743" y="2263140"/>
            <a:ext cx="5433332" cy="2716666"/>
          </a:xfrm>
          <a:prstGeom prst="ellipse">
            <a:avLst/>
          </a:prstGeom>
          <a:noFill/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C62C8177-F0B6-B02C-3682-183D8307E999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096000" y="1889484"/>
            <a:ext cx="5112190" cy="3805145"/>
          </a:xfrm>
        </p:spPr>
        <p:txBody>
          <a:bodyPr>
            <a:noAutofit/>
          </a:bodyPr>
          <a:lstStyle/>
          <a:p>
            <a:r>
              <a:rPr lang="en-US" sz="1400" dirty="0"/>
              <a:t>We are open to cooperation with:</a:t>
            </a:r>
            <a:endParaRPr lang="sr-Latn-RS" sz="1400" dirty="0"/>
          </a:p>
          <a:p>
            <a:endParaRPr lang="en-US" sz="1400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Transport companies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Freight forwarding companies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Importers and exporters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Distributors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E-commerce companies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sz="1400" dirty="0"/>
              <a:t>Manufacturing companies </a:t>
            </a:r>
            <a:endParaRPr lang="sr-Latn-RS" sz="1400" dirty="0"/>
          </a:p>
          <a:p>
            <a:endParaRPr lang="en-US" sz="1400" dirty="0"/>
          </a:p>
          <a:p>
            <a:r>
              <a:rPr lang="en-US" sz="1400" dirty="0"/>
              <a:t>We are looking for long-term business partners with whom we can develop stable and mutually beneficial logistics projects in the European and international markets.</a:t>
            </a:r>
          </a:p>
        </p:txBody>
      </p:sp>
    </p:spTree>
    <p:extLst>
      <p:ext uri="{BB962C8B-B14F-4D97-AF65-F5344CB8AC3E}">
        <p14:creationId xmlns:p14="http://schemas.microsoft.com/office/powerpoint/2010/main" val="4117153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EF58C-138C-55F4-DA77-4C3F06C81A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2543" y="407405"/>
            <a:ext cx="5821378" cy="733331"/>
          </a:xfrm>
        </p:spPr>
        <p:txBody>
          <a:bodyPr anchor="b">
            <a:normAutofit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5DDE7C-335B-FD23-E1E6-CDCB99B78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2150" y="1410885"/>
            <a:ext cx="4309438" cy="2636014"/>
          </a:xfrm>
        </p:spPr>
        <p:txBody>
          <a:bodyPr>
            <a:normAutofit/>
          </a:bodyPr>
          <a:lstStyle/>
          <a:p>
            <a:r>
              <a:rPr lang="en-US" sz="2000" b="1" dirty="0"/>
              <a:t>Operations Office</a:t>
            </a:r>
            <a:r>
              <a:rPr lang="en-US" sz="2000" dirty="0"/>
              <a:t>:</a:t>
            </a:r>
            <a:endParaRPr lang="sr-Latn-RS" sz="2000" dirty="0"/>
          </a:p>
          <a:p>
            <a:endParaRPr lang="sr-Latn-RS" sz="2000" dirty="0"/>
          </a:p>
          <a:p>
            <a:r>
              <a:rPr lang="en-US" sz="2000" dirty="0" err="1"/>
              <a:t>Balkanska</a:t>
            </a:r>
            <a:r>
              <a:rPr lang="en-US" sz="2000" dirty="0"/>
              <a:t> 35–39</a:t>
            </a:r>
            <a:br>
              <a:rPr lang="en-US" sz="2000" dirty="0"/>
            </a:br>
            <a:r>
              <a:rPr lang="en-US" sz="2000" dirty="0"/>
              <a:t>11000 </a:t>
            </a:r>
            <a:r>
              <a:rPr lang="en-US" sz="2000" dirty="0" err="1"/>
              <a:t>Belgrad</a:t>
            </a:r>
            <a:r>
              <a:rPr lang="en-US" sz="2000" dirty="0"/>
              <a:t>, </a:t>
            </a:r>
            <a:r>
              <a:rPr lang="en-US" sz="2000" dirty="0" err="1"/>
              <a:t>Serbien</a:t>
            </a:r>
            <a:endParaRPr lang="en-US" sz="2000" dirty="0"/>
          </a:p>
          <a:p>
            <a:r>
              <a:rPr lang="en-US" sz="2000" dirty="0"/>
              <a:t>E-mail: info@bacco-logistics.com</a:t>
            </a:r>
          </a:p>
          <a:p>
            <a:r>
              <a:rPr lang="en-US" sz="2000" dirty="0"/>
              <a:t>Phone: +381112646292</a:t>
            </a:r>
            <a:endParaRPr lang="sr-Latn-RS" sz="2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6F5DBC2-D5FB-BE4E-6394-88BDCA652212}"/>
              </a:ext>
            </a:extLst>
          </p:cNvPr>
          <p:cNvSpPr txBox="1"/>
          <p:nvPr/>
        </p:nvSpPr>
        <p:spPr>
          <a:xfrm>
            <a:off x="5920967" y="1410884"/>
            <a:ext cx="430943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Head Office:</a:t>
            </a:r>
            <a:endParaRPr lang="sr-Latn-RS" sz="2000" b="1" dirty="0"/>
          </a:p>
          <a:p>
            <a:endParaRPr lang="sr-Latn-RS" sz="2000" b="1" dirty="0"/>
          </a:p>
          <a:p>
            <a:r>
              <a:rPr lang="en-US" dirty="0" err="1"/>
              <a:t>Luftfrachtzentrum</a:t>
            </a:r>
            <a:r>
              <a:rPr lang="en-US" dirty="0"/>
              <a:t>, </a:t>
            </a:r>
            <a:r>
              <a:rPr lang="en-US" dirty="0" err="1"/>
              <a:t>Gebäude</a:t>
            </a:r>
            <a:r>
              <a:rPr lang="en-US" dirty="0"/>
              <a:t> 60512</a:t>
            </a:r>
            <a:br>
              <a:rPr lang="en-US" dirty="0"/>
            </a:br>
            <a:r>
              <a:rPr lang="en-US" dirty="0"/>
              <a:t>70629 Stuttgart, Deutschland</a:t>
            </a:r>
          </a:p>
          <a:p>
            <a:endParaRPr lang="en-US" b="1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8E82E0-B0C7-1E02-1FD7-E1DD50108F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049" y="4040090"/>
            <a:ext cx="1851820" cy="16765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E36D3A6-ED78-BCAE-CEBA-7C39742C2B7E}"/>
              </a:ext>
            </a:extLst>
          </p:cNvPr>
          <p:cNvSpPr txBox="1"/>
          <p:nvPr/>
        </p:nvSpPr>
        <p:spPr>
          <a:xfrm>
            <a:off x="2819768" y="4416697"/>
            <a:ext cx="739667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Website: </a:t>
            </a:r>
            <a:r>
              <a:rPr lang="en-US" dirty="0">
                <a:solidFill>
                  <a:srgbClr val="0563C1"/>
                </a:solidFill>
                <a:hlinkClick r:id="rId4"/>
              </a:rPr>
              <a:t>www.bacco-logistics.com</a:t>
            </a:r>
            <a:endParaRPr lang="sr-Latn-RS" dirty="0">
              <a:solidFill>
                <a:srgbClr val="0563C1"/>
              </a:solidFill>
            </a:endParaRPr>
          </a:p>
          <a:p>
            <a:r>
              <a:rPr lang="en-US" dirty="0"/>
              <a:t>LinkedIn: </a:t>
            </a:r>
            <a:r>
              <a:rPr lang="en-US" dirty="0">
                <a:hlinkClick r:id="rId5"/>
              </a:rPr>
              <a:t>www.linkedin.com/in/bacco-logistics-308</a:t>
            </a:r>
            <a:r>
              <a:rPr lang="sr-Cyrl-RS" dirty="0">
                <a:hlinkClick r:id="rId5"/>
              </a:rPr>
              <a:t>а</a:t>
            </a:r>
            <a:r>
              <a:rPr lang="en-US" dirty="0">
                <a:hlinkClick r:id="rId5"/>
              </a:rPr>
              <a:t>17417</a:t>
            </a:r>
            <a:endParaRPr lang="en-US" dirty="0"/>
          </a:p>
          <a:p>
            <a:r>
              <a:rPr lang="sr-Latn-RS" dirty="0"/>
              <a:t>Facebook: </a:t>
            </a:r>
            <a:r>
              <a:rPr lang="en-US" dirty="0">
                <a:hlinkClick r:id="rId6"/>
              </a:rPr>
              <a:t>https://www.facebook.com/profile.php?id=61591188500216</a:t>
            </a:r>
            <a:r>
              <a:rPr lang="sr-Latn-RS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495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CEB9525A-328C-CF38-79E0-69E999BEA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6220" y="2462542"/>
            <a:ext cx="5945596" cy="1158845"/>
          </a:xfrm>
        </p:spPr>
        <p:txBody>
          <a:bodyPr/>
          <a:lstStyle/>
          <a:p>
            <a:pPr algn="ctr"/>
            <a:r>
              <a:rPr lang="en-US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Connecting Markets. Delivering Solutions.</a:t>
            </a:r>
            <a:endParaRPr lang="en-US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8F6FA7-A6CA-3846-B491-2C90255FC1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0184" y="1916067"/>
            <a:ext cx="5465695" cy="30258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B71F981-102E-AF90-5CF4-FE8861ECFCF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51831" y="3741784"/>
            <a:ext cx="5296147" cy="420452"/>
          </a:xfrm>
        </p:spPr>
        <p:txBody>
          <a:bodyPr/>
          <a:lstStyle/>
          <a:p>
            <a:pPr algn="ctr"/>
            <a:r>
              <a:rPr lang="en-US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Road Freight • Air Freight • Ocean Freight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75085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1C753FD-96EC-101A-B8A4-5F69A189B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9637" y="1504950"/>
            <a:ext cx="4035013" cy="872489"/>
          </a:xfrm>
        </p:spPr>
        <p:txBody>
          <a:bodyPr anchor="b">
            <a:normAutofit/>
          </a:bodyPr>
          <a:lstStyle/>
          <a:p>
            <a:r>
              <a:rPr lang="en-US" dirty="0"/>
              <a:t>Thank you</a:t>
            </a:r>
            <a:r>
              <a:rPr lang="sr-Latn-RS" dirty="0"/>
              <a:t> !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38D31FDB-E067-3FCE-8846-1CA0CB0FF5A2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23108" y="640080"/>
            <a:ext cx="4297680" cy="4297680"/>
          </a:xfrm>
        </p:spPr>
        <p:txBody>
          <a:bodyPr/>
          <a:lstStyle/>
          <a:p>
            <a:r>
              <a:rPr lang="sr-Latn-RS" b="1" i="1" dirty="0">
                <a:latin typeface="Aptos" panose="020B0004020202020204" pitchFamily="34" charset="0"/>
              </a:rPr>
              <a:t>IGOR CVETKOVIC</a:t>
            </a:r>
            <a:endParaRPr lang="en-US" b="1" i="1" dirty="0">
              <a:latin typeface="Aptos" panose="020B0004020202020204" pitchFamily="34" charset="0"/>
            </a:endParaRPr>
          </a:p>
          <a:p>
            <a:r>
              <a:rPr lang="en-US" dirty="0"/>
              <a:t>+381112646292</a:t>
            </a:r>
            <a:endParaRPr lang="sr-Latn-RS" dirty="0"/>
          </a:p>
          <a:p>
            <a:r>
              <a:rPr lang="en-US" u="sng" dirty="0">
                <a:hlinkClick r:id="rId3" tooltip="mailto:i.cvetkovic@bacco-logistics.com"/>
              </a:rPr>
              <a:t>i.cvetkovic@bacco-logistics.com</a:t>
            </a:r>
            <a:endParaRPr lang="sr-Latn-RS" u="sng" dirty="0"/>
          </a:p>
          <a:p>
            <a:r>
              <a:rPr lang="en-US" u="sng" dirty="0">
                <a:hlinkClick r:id="rId4" tooltip="http://www.bacco-logistics.com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www.bacco-logistics.com</a:t>
            </a:r>
            <a:endParaRPr lang="en-US" dirty="0"/>
          </a:p>
          <a:p>
            <a:endParaRPr lang="en-US" dirty="0"/>
          </a:p>
        </p:txBody>
      </p:sp>
      <p:pic>
        <p:nvPicPr>
          <p:cNvPr id="3" name="Content Placeholder 2">
            <a:extLst>
              <a:ext uri="{FF2B5EF4-FFF2-40B4-BE49-F238E27FC236}">
                <a16:creationId xmlns:a16="http://schemas.microsoft.com/office/drawing/2014/main" id="{573836ED-74DD-EDA8-4333-6DE9A194DB5C}"/>
              </a:ext>
            </a:extLst>
          </p:cNvPr>
          <p:cNvPicPr>
            <a:picLocks noGrp="1" noChangeAspect="1"/>
          </p:cNvPicPr>
          <p:nvPr>
            <p:ph idx="15"/>
          </p:nvPr>
        </p:nvPicPr>
        <p:blipFill>
          <a:blip r:embed="rId5"/>
          <a:stretch>
            <a:fillRect/>
          </a:stretch>
        </p:blipFill>
        <p:spPr>
          <a:xfrm>
            <a:off x="5025039" y="2377439"/>
            <a:ext cx="6564208" cy="369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673525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M45331398_Win32_SL_V13" id="{C59E605D-C281-4A06-BDA0-E97A35AC3AA8}" vid="{25D1D206-DA25-4050-926A-BD6D3A1B50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1E98C35-9ECE-4425-BCBA-00E118C705C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customXml/itemProps2.xml><?xml version="1.0" encoding="utf-8"?>
<ds:datastoreItem xmlns:ds="http://schemas.openxmlformats.org/officeDocument/2006/customXml" ds:itemID="{45A8381C-73EB-48EA-B45F-7B7C8C7DF40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AA6A711-2C3F-4EC0-B88B-62D74085117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Universal presentation</Template>
  <TotalTime>49</TotalTime>
  <Words>618</Words>
  <Application>Microsoft Office PowerPoint</Application>
  <PresentationFormat>Widescreen</PresentationFormat>
  <Paragraphs>101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Aptos</vt:lpstr>
      <vt:lpstr>Arial</vt:lpstr>
      <vt:lpstr>Calibri</vt:lpstr>
      <vt:lpstr>Tenorite</vt:lpstr>
      <vt:lpstr>Wingdings</vt:lpstr>
      <vt:lpstr>Custom</vt:lpstr>
      <vt:lpstr>Your Trusted Logistics Partner !</vt:lpstr>
      <vt:lpstr>Agenda</vt:lpstr>
      <vt:lpstr>Company presentation</vt:lpstr>
      <vt:lpstr>Logistics solutions and services</vt:lpstr>
      <vt:lpstr>Partner network and market coverage</vt:lpstr>
      <vt:lpstr>Operational efficiency and reliability</vt:lpstr>
      <vt:lpstr>Benefits for business partners</vt:lpstr>
      <vt:lpstr>Cooperation opportunities</vt:lpstr>
      <vt:lpstr>Contact information</vt:lpstr>
      <vt:lpstr>Connecting Markets. Delivering Solutions.</vt:lpstr>
      <vt:lpstr>Thank you 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Jelenu Švabić</dc:creator>
  <cp:lastModifiedBy>Darija Mitrović</cp:lastModifiedBy>
  <cp:revision>9</cp:revision>
  <dcterms:created xsi:type="dcterms:W3CDTF">2026-06-18T08:04:12Z</dcterms:created>
  <dcterms:modified xsi:type="dcterms:W3CDTF">2026-07-08T09:28:27Z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